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</p:sldMasterIdLst>
  <p:notesMasterIdLst>
    <p:notesMasterId r:id="rId63"/>
  </p:notesMasterIdLst>
  <p:sldIdLst>
    <p:sldId id="256" r:id="rId3"/>
    <p:sldId id="357" r:id="rId4"/>
    <p:sldId id="416" r:id="rId5"/>
    <p:sldId id="419" r:id="rId6"/>
    <p:sldId id="375" r:id="rId7"/>
    <p:sldId id="477" r:id="rId8"/>
    <p:sldId id="418" r:id="rId9"/>
    <p:sldId id="423" r:id="rId10"/>
    <p:sldId id="421" r:id="rId11"/>
    <p:sldId id="426" r:id="rId12"/>
    <p:sldId id="427" r:id="rId13"/>
    <p:sldId id="424" r:id="rId14"/>
    <p:sldId id="417" r:id="rId15"/>
    <p:sldId id="422" r:id="rId16"/>
    <p:sldId id="425" r:id="rId17"/>
    <p:sldId id="429" r:id="rId18"/>
    <p:sldId id="428" r:id="rId19"/>
    <p:sldId id="420" r:id="rId20"/>
    <p:sldId id="430" r:id="rId21"/>
    <p:sldId id="432" r:id="rId22"/>
    <p:sldId id="433" r:id="rId23"/>
    <p:sldId id="431" r:id="rId24"/>
    <p:sldId id="435" r:id="rId25"/>
    <p:sldId id="478" r:id="rId26"/>
    <p:sldId id="437" r:id="rId27"/>
    <p:sldId id="438" r:id="rId28"/>
    <p:sldId id="480" r:id="rId29"/>
    <p:sldId id="444" r:id="rId30"/>
    <p:sldId id="441" r:id="rId31"/>
    <p:sldId id="439" r:id="rId32"/>
    <p:sldId id="443" r:id="rId33"/>
    <p:sldId id="451" r:id="rId34"/>
    <p:sldId id="442" r:id="rId35"/>
    <p:sldId id="474" r:id="rId36"/>
    <p:sldId id="448" r:id="rId37"/>
    <p:sldId id="446" r:id="rId38"/>
    <p:sldId id="445" r:id="rId39"/>
    <p:sldId id="453" r:id="rId40"/>
    <p:sldId id="454" r:id="rId41"/>
    <p:sldId id="455" r:id="rId42"/>
    <p:sldId id="456" r:id="rId43"/>
    <p:sldId id="452" r:id="rId44"/>
    <p:sldId id="457" r:id="rId45"/>
    <p:sldId id="450" r:id="rId46"/>
    <p:sldId id="479" r:id="rId47"/>
    <p:sldId id="459" r:id="rId48"/>
    <p:sldId id="463" r:id="rId49"/>
    <p:sldId id="462" r:id="rId50"/>
    <p:sldId id="464" r:id="rId51"/>
    <p:sldId id="465" r:id="rId52"/>
    <p:sldId id="466" r:id="rId53"/>
    <p:sldId id="468" r:id="rId54"/>
    <p:sldId id="467" r:id="rId55"/>
    <p:sldId id="469" r:id="rId56"/>
    <p:sldId id="470" r:id="rId57"/>
    <p:sldId id="472" r:id="rId58"/>
    <p:sldId id="471" r:id="rId59"/>
    <p:sldId id="371" r:id="rId60"/>
    <p:sldId id="475" r:id="rId61"/>
    <p:sldId id="476" r:id="rId62"/>
  </p:sldIdLst>
  <p:sldSz cx="9144000" cy="6858000" type="screen4x3"/>
  <p:notesSz cx="6858000" cy="9144000"/>
  <p:embeddedFontLst>
    <p:embeddedFont>
      <p:font typeface="Arial Unicode MS" panose="020B0600000101010101" charset="-127"/>
      <p:regular r:id="rId64"/>
    </p:embeddedFont>
    <p:embeddedFont>
      <p:font typeface="Cambria Math" panose="02040503050406030204" pitchFamily="18" charset="0"/>
      <p:regular r:id="rId65"/>
    </p:embeddedFont>
    <p:embeddedFont>
      <p:font typeface="맑은 고딕" panose="020B0503020000020004" pitchFamily="50" charset="-127"/>
      <p:regular r:id="rId66"/>
      <p:bold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CF11E"/>
    <a:srgbClr val="B9B9B9"/>
    <a:srgbClr val="EBF1DE"/>
    <a:srgbClr val="0033CC"/>
    <a:srgbClr val="0000FF"/>
    <a:srgbClr val="0000CC"/>
    <a:srgbClr val="DAE8D6"/>
    <a:srgbClr val="1D2B37"/>
    <a:srgbClr val="8299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5" autoAdjust="0"/>
    <p:restoredTop sz="92263" autoAdjust="0"/>
  </p:normalViewPr>
  <p:slideViewPr>
    <p:cSldViewPr snapToGrid="0" snapToObjects="1">
      <p:cViewPr varScale="1">
        <p:scale>
          <a:sx n="105" d="100"/>
          <a:sy n="105" d="100"/>
        </p:scale>
        <p:origin x="216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3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2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7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9A76B-6278-4649-B535-31EF52A8CEF3}" type="datetimeFigureOut">
              <a:rPr lang="ko-KR" altLang="en-US" smtClean="0"/>
              <a:pPr/>
              <a:t>2017-11-16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1084C-C5EC-43DE-A90F-831C4D7FBF7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651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CNN</a:t>
            </a:r>
            <a:r>
              <a:rPr lang="ko-KR" altLang="en-US" sz="1200" dirty="0"/>
              <a:t>에서의 </a:t>
            </a:r>
            <a:r>
              <a:rPr lang="ko-KR" altLang="en-US" sz="1200" dirty="0" err="1"/>
              <a:t>컨볼루션에</a:t>
            </a:r>
            <a:r>
              <a:rPr lang="ko-KR" altLang="en-US" sz="1200" dirty="0"/>
              <a:t> 대해서 예를 들어 설명해드리겠습니다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왼쪽에 제가 임의로 만든 이미지가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0</a:t>
            </a:r>
            <a:r>
              <a:rPr lang="ko-KR" altLang="en-US" sz="1200" dirty="0"/>
              <a:t>인 부분은 색이 없고 </a:t>
            </a:r>
            <a:r>
              <a:rPr lang="en-US" altLang="ko-KR" sz="1200" dirty="0"/>
              <a:t>1</a:t>
            </a:r>
            <a:r>
              <a:rPr lang="ko-KR" altLang="en-US" sz="1200" dirty="0"/>
              <a:t>인 부분은 검은색입니다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</a:t>
            </a:r>
            <a:r>
              <a:rPr lang="en-US" altLang="ko-KR" sz="1200" dirty="0"/>
              <a:t> </a:t>
            </a:r>
            <a:r>
              <a:rPr lang="ko-KR" altLang="en-US" sz="1200" dirty="0"/>
              <a:t>이미지와</a:t>
            </a:r>
            <a:r>
              <a:rPr lang="en-US" altLang="ko-KR" sz="1200" dirty="0"/>
              <a:t> </a:t>
            </a:r>
            <a:r>
              <a:rPr lang="ko-KR" altLang="en-US" sz="1200" dirty="0"/>
              <a:t>그 옆에 있는 작은 매트릭스를 </a:t>
            </a:r>
            <a:r>
              <a:rPr lang="ko-KR" altLang="en-US" sz="1200" dirty="0" err="1"/>
              <a:t>컨볼루션</a:t>
            </a:r>
            <a:r>
              <a:rPr lang="ko-KR" altLang="en-US" sz="1200" dirty="0"/>
              <a:t> 연산하는 과정을 보여드리겠습니다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옆의 작은 매트릭스는 필터</a:t>
            </a:r>
            <a:r>
              <a:rPr lang="en-US" altLang="ko-KR" sz="1200" dirty="0"/>
              <a:t>, </a:t>
            </a:r>
            <a:r>
              <a:rPr lang="ko-KR" altLang="en-US" sz="1200" dirty="0"/>
              <a:t>커널</a:t>
            </a:r>
            <a:r>
              <a:rPr lang="en-US" altLang="ko-KR" sz="1200" dirty="0"/>
              <a:t>, </a:t>
            </a:r>
            <a:r>
              <a:rPr lang="ko-KR" altLang="en-US" sz="1200" dirty="0"/>
              <a:t>마스크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feature detector </a:t>
            </a:r>
            <a:r>
              <a:rPr lang="ko-KR" altLang="en-US" sz="1200" dirty="0"/>
              <a:t>등으로 불립니다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필터의</a:t>
            </a:r>
            <a:r>
              <a:rPr lang="en-US" altLang="ko-KR" sz="1200" dirty="0"/>
              <a:t> </a:t>
            </a:r>
            <a:r>
              <a:rPr lang="ko-KR" altLang="en-US" sz="1200" dirty="0"/>
              <a:t>사이즈가 크면 보통 수용 필드가 크다고 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컨볼루션</a:t>
            </a:r>
            <a:r>
              <a:rPr lang="en-US" altLang="ko-KR" sz="1200" dirty="0"/>
              <a:t> </a:t>
            </a:r>
            <a:r>
              <a:rPr lang="ko-KR" altLang="en-US" sz="1200" dirty="0"/>
              <a:t>연산은 필터 매트릭스로 인풋 이미지를 훑으면서 곱한 값을 더해주는 것입니다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필터</a:t>
            </a:r>
            <a:r>
              <a:rPr lang="en-US" altLang="ko-KR" sz="1200" dirty="0"/>
              <a:t>1</a:t>
            </a:r>
            <a:r>
              <a:rPr lang="ko-KR" altLang="en-US" sz="1200" dirty="0"/>
              <a:t>을 가지고 계산을 해보겠습니다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필터</a:t>
            </a:r>
            <a:r>
              <a:rPr lang="en-US" altLang="ko-KR" sz="1200" dirty="0"/>
              <a:t>1</a:t>
            </a:r>
            <a:r>
              <a:rPr lang="ko-KR" altLang="en-US" sz="1200" dirty="0"/>
              <a:t>의 </a:t>
            </a:r>
            <a:r>
              <a:rPr lang="en-US" altLang="ko-KR" sz="1200" dirty="0"/>
              <a:t>1,1 </a:t>
            </a:r>
            <a:r>
              <a:rPr lang="ko-KR" altLang="en-US" sz="1200" dirty="0"/>
              <a:t>성분과 인풋 이미지의 </a:t>
            </a:r>
            <a:r>
              <a:rPr lang="en-US" altLang="ko-KR" sz="1200" dirty="0"/>
              <a:t>1,1</a:t>
            </a:r>
            <a:r>
              <a:rPr lang="ko-KR" altLang="en-US" sz="1200" dirty="0"/>
              <a:t>성분을 곱하면 </a:t>
            </a:r>
            <a:r>
              <a:rPr lang="en-US" altLang="ko-KR" sz="1200" dirty="0"/>
              <a:t>0</a:t>
            </a:r>
          </a:p>
          <a:p>
            <a:r>
              <a:rPr lang="ko-KR" altLang="en-US" sz="1200" dirty="0"/>
              <a:t>필터</a:t>
            </a:r>
            <a:r>
              <a:rPr lang="en-US" altLang="ko-KR" sz="1200" dirty="0"/>
              <a:t>1</a:t>
            </a:r>
            <a:r>
              <a:rPr lang="ko-KR" altLang="en-US" sz="1200" dirty="0"/>
              <a:t>의 </a:t>
            </a:r>
            <a:r>
              <a:rPr lang="en-US" altLang="ko-KR" sz="1200" dirty="0"/>
              <a:t>1,2 </a:t>
            </a:r>
            <a:r>
              <a:rPr lang="ko-KR" altLang="en-US" sz="1200" dirty="0"/>
              <a:t>성분과 인풋 이미지의 </a:t>
            </a:r>
            <a:r>
              <a:rPr lang="en-US" altLang="ko-KR" sz="1200" dirty="0"/>
              <a:t>1,2</a:t>
            </a:r>
            <a:r>
              <a:rPr lang="ko-KR" altLang="en-US" sz="1200" dirty="0"/>
              <a:t>성분을 곱하면 </a:t>
            </a:r>
            <a:r>
              <a:rPr lang="en-US" altLang="ko-KR" sz="1200" dirty="0"/>
              <a:t>0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 과정을 반복해 모든 성분을 곱해서 더합니다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 더한 값이 아웃풋의 </a:t>
            </a:r>
            <a:r>
              <a:rPr lang="en-US" altLang="ko-KR" sz="1200" dirty="0"/>
              <a:t>1,1</a:t>
            </a:r>
            <a:r>
              <a:rPr lang="ko-KR" altLang="en-US" sz="1200" dirty="0"/>
              <a:t>성분이 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인풋이미지에서</a:t>
            </a:r>
            <a:r>
              <a:rPr lang="ko-KR" altLang="en-US" sz="1200" dirty="0"/>
              <a:t> 할 부분을 한 픽셀 오른쪽으로 옮기고 같은 과정을 반복하여 아웃풋의 </a:t>
            </a:r>
            <a:r>
              <a:rPr lang="en-US" altLang="ko-KR" sz="1200" dirty="0"/>
              <a:t>1,2</a:t>
            </a:r>
            <a:r>
              <a:rPr lang="ko-KR" altLang="en-US" sz="1200" dirty="0"/>
              <a:t>성분을 얻습니다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인풋 이미지에 대하여 모든 </a:t>
            </a:r>
            <a:r>
              <a:rPr lang="ko-KR" altLang="en-US" sz="1200" dirty="0" err="1"/>
              <a:t>컨볼루션</a:t>
            </a:r>
            <a:r>
              <a:rPr lang="ko-KR" altLang="en-US" sz="1200" dirty="0"/>
              <a:t> 연산을 해줍니다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아래 필터 </a:t>
            </a:r>
            <a:r>
              <a:rPr lang="en-US" altLang="ko-KR" sz="1200" dirty="0"/>
              <a:t>2</a:t>
            </a:r>
            <a:r>
              <a:rPr lang="ko-KR" altLang="en-US" sz="1200" dirty="0"/>
              <a:t>에 대해서도 같은 연산을 해주면 아웃풋 </a:t>
            </a:r>
            <a:r>
              <a:rPr lang="en-US" altLang="ko-KR" sz="1200" dirty="0"/>
              <a:t>2</a:t>
            </a:r>
            <a:r>
              <a:rPr lang="ko-KR" altLang="en-US" sz="1200" dirty="0"/>
              <a:t>를 얻을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그런데 여기서 아웃풋 </a:t>
            </a:r>
            <a:r>
              <a:rPr lang="en-US" altLang="ko-KR" sz="1200" dirty="0"/>
              <a:t>2</a:t>
            </a:r>
            <a:r>
              <a:rPr lang="ko-KR" altLang="en-US" sz="1200" dirty="0"/>
              <a:t>를 보시면</a:t>
            </a:r>
            <a:r>
              <a:rPr lang="en-US" altLang="ko-KR" sz="1200" dirty="0"/>
              <a:t>, </a:t>
            </a:r>
            <a:r>
              <a:rPr lang="ko-KR" altLang="en-US" sz="1200" dirty="0"/>
              <a:t>모든 성분이 </a:t>
            </a:r>
            <a:r>
              <a:rPr lang="en-US" altLang="ko-KR" sz="1200" dirty="0"/>
              <a:t>0</a:t>
            </a:r>
            <a:r>
              <a:rPr lang="ko-KR" altLang="en-US" sz="1200" dirty="0"/>
              <a:t>이 나왔다는 것을 알 수 있는데요</a:t>
            </a:r>
            <a:r>
              <a:rPr lang="en-US" altLang="ko-KR" sz="1200" dirty="0"/>
              <a:t>, </a:t>
            </a:r>
            <a:r>
              <a:rPr lang="ko-KR" altLang="en-US" sz="1200" dirty="0"/>
              <a:t>왜 이러는 걸까요</a:t>
            </a:r>
            <a:r>
              <a:rPr lang="en-US" altLang="ko-KR" sz="1200" dirty="0"/>
              <a:t>?</a:t>
            </a:r>
          </a:p>
          <a:p>
            <a:endParaRPr lang="en-US" altLang="ko-KR" sz="1200" dirty="0"/>
          </a:p>
          <a:p>
            <a:r>
              <a:rPr lang="ko-KR" altLang="en-US" sz="1200" dirty="0"/>
              <a:t>여기서 적용한 필터가 사실 필터 </a:t>
            </a:r>
            <a:r>
              <a:rPr lang="en-US" altLang="ko-KR" sz="1200" dirty="0"/>
              <a:t>1</a:t>
            </a:r>
            <a:r>
              <a:rPr lang="ko-KR" altLang="en-US" sz="1200" dirty="0"/>
              <a:t>같은 경우에 수평경계를 검출하는 필터이고 필터 </a:t>
            </a:r>
            <a:r>
              <a:rPr lang="en-US" altLang="ko-KR" sz="1200" dirty="0"/>
              <a:t>2 </a:t>
            </a:r>
            <a:r>
              <a:rPr lang="ko-KR" altLang="en-US" sz="1200" dirty="0"/>
              <a:t>같은 경우에 수직 경계를 검출하는 필터이기 때문입니다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인풋 이미지에 수평 경계는 있지만</a:t>
            </a:r>
            <a:r>
              <a:rPr lang="en-US" altLang="ko-KR" sz="1200" dirty="0"/>
              <a:t>, </a:t>
            </a:r>
            <a:r>
              <a:rPr lang="ko-KR" altLang="en-US" sz="1200" dirty="0"/>
              <a:t>수직 경계는 없기 때문에 아무런 값이 검출되지 않은 것이라고 생각하시면 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필터는 이미지의 특징들을 추출해준다고 보시면 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그래서 이 레이어를 </a:t>
            </a:r>
            <a:r>
              <a:rPr lang="ko-KR" altLang="en-US" sz="1200" dirty="0" err="1"/>
              <a:t>피쳐맵</a:t>
            </a:r>
            <a:r>
              <a:rPr lang="ko-KR" altLang="en-US" sz="1200" dirty="0"/>
              <a:t> 이라고도 부릅니다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즉 </a:t>
            </a:r>
            <a:r>
              <a:rPr lang="ko-KR" altLang="en-US" sz="1200" dirty="0" err="1"/>
              <a:t>피쳐맵을</a:t>
            </a:r>
            <a:r>
              <a:rPr lang="ko-KR" altLang="en-US" sz="1200" dirty="0"/>
              <a:t> 보면</a:t>
            </a:r>
            <a:r>
              <a:rPr lang="en-US" altLang="ko-KR" sz="1200" dirty="0"/>
              <a:t>, </a:t>
            </a:r>
            <a:r>
              <a:rPr lang="ko-KR" altLang="en-US" sz="1200" dirty="0"/>
              <a:t>인풋 이미지의 어떤 특징이 어디에 있다 정도를 파악할 수 있다는 것이 </a:t>
            </a:r>
            <a:r>
              <a:rPr lang="en-US" altLang="ko-KR" sz="1200" dirty="0"/>
              <a:t>CNN</a:t>
            </a:r>
            <a:r>
              <a:rPr lang="ko-KR" altLang="en-US" sz="1200" dirty="0"/>
              <a:t>의 기초가 되는 아이디어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인풋 이미지에서 </a:t>
            </a:r>
            <a:r>
              <a:rPr lang="ko-KR" altLang="en-US" sz="1200" dirty="0" err="1"/>
              <a:t>피쳐가</a:t>
            </a:r>
            <a:r>
              <a:rPr lang="ko-KR" altLang="en-US" sz="1200" dirty="0"/>
              <a:t> 이동하면 </a:t>
            </a:r>
            <a:r>
              <a:rPr lang="ko-KR" altLang="en-US" sz="1200" dirty="0" err="1"/>
              <a:t>피쳐맵에서도</a:t>
            </a:r>
            <a:r>
              <a:rPr lang="ko-KR" altLang="en-US" sz="1200" dirty="0"/>
              <a:t> 동일하게 이동할 것이라는 것을 쉽게 예상할 수 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그런데 </a:t>
            </a:r>
            <a:r>
              <a:rPr lang="ko-KR" altLang="en-US" sz="1200" dirty="0" err="1"/>
              <a:t>인풋이미지는</a:t>
            </a:r>
            <a:r>
              <a:rPr lang="ko-KR" altLang="en-US" sz="1200" dirty="0"/>
              <a:t> </a:t>
            </a:r>
            <a:r>
              <a:rPr lang="en-US" altLang="ko-KR" sz="1200" dirty="0"/>
              <a:t>5x5</a:t>
            </a:r>
            <a:r>
              <a:rPr lang="ko-KR" altLang="en-US" sz="1200" dirty="0"/>
              <a:t>인데 </a:t>
            </a:r>
            <a:r>
              <a:rPr lang="ko-KR" altLang="en-US" sz="1200" dirty="0" err="1"/>
              <a:t>피쳐맵은</a:t>
            </a:r>
            <a:r>
              <a:rPr lang="ko-KR" altLang="en-US" sz="1200" dirty="0"/>
              <a:t> </a:t>
            </a:r>
            <a:r>
              <a:rPr lang="en-US" altLang="ko-KR" sz="1200" dirty="0"/>
              <a:t>3x3</a:t>
            </a:r>
            <a:r>
              <a:rPr lang="ko-KR" altLang="en-US" sz="1200" dirty="0"/>
              <a:t>이라 사이즈가 달라졌다는 것에 대해 의문이 생길 수 있는데요</a:t>
            </a:r>
            <a:r>
              <a:rPr lang="en-US" altLang="ko-KR" sz="1200" dirty="0"/>
              <a:t>, </a:t>
            </a:r>
            <a:r>
              <a:rPr lang="ko-KR" altLang="en-US" sz="1200" dirty="0"/>
              <a:t>실제로 이러한 문제를 방지하기 위해서 제로 패딩 이라는 기법을 사용합니다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제로 패딩은 인풋 이미지 가장자리에 </a:t>
            </a:r>
            <a:r>
              <a:rPr lang="en-US" altLang="ko-KR" sz="1200" dirty="0"/>
              <a:t>0</a:t>
            </a:r>
            <a:r>
              <a:rPr lang="ko-KR" altLang="en-US" sz="1200" dirty="0"/>
              <a:t>을 둘러준다는 말입니다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 상태로 </a:t>
            </a:r>
            <a:r>
              <a:rPr lang="ko-KR" altLang="en-US" sz="1200" dirty="0" err="1"/>
              <a:t>컨볼루션을</a:t>
            </a:r>
            <a:r>
              <a:rPr lang="ko-KR" altLang="en-US" sz="1200" dirty="0"/>
              <a:t> 진행하면 인풋 사이즈와 동일한 사이즈의 </a:t>
            </a:r>
            <a:r>
              <a:rPr lang="ko-KR" altLang="en-US" sz="1200" dirty="0" err="1"/>
              <a:t>피쳐맵을</a:t>
            </a:r>
            <a:r>
              <a:rPr lang="ko-KR" altLang="en-US" sz="1200" dirty="0"/>
              <a:t> 얻을 수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만약 이미지의 가장자리에 있는 정보가 중요한 정보였을 경우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제로패딩을</a:t>
            </a:r>
            <a:r>
              <a:rPr lang="ko-KR" altLang="en-US" sz="1200" dirty="0"/>
              <a:t> 하지 않으면 가장자리의 이미지가 점점 없어져 학습 성능이 떨어지게 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마지막으로 여기서 </a:t>
            </a:r>
            <a:r>
              <a:rPr lang="ko-KR" altLang="en-US" sz="1200" dirty="0" err="1"/>
              <a:t>언급할만한</a:t>
            </a:r>
            <a:r>
              <a:rPr lang="ko-KR" altLang="en-US" sz="1200" dirty="0"/>
              <a:t> 부분은 가중치 공유입니다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필터 하나를 가지고 인풋을 전부 훑으면서 </a:t>
            </a:r>
            <a:r>
              <a:rPr lang="ko-KR" altLang="en-US" sz="1200" dirty="0" err="1"/>
              <a:t>피쳐맵을</a:t>
            </a:r>
            <a:r>
              <a:rPr lang="ko-KR" altLang="en-US" sz="1200" dirty="0"/>
              <a:t> 계산했기 때문에 </a:t>
            </a:r>
            <a:r>
              <a:rPr lang="ko-KR" altLang="en-US" sz="1200" dirty="0" err="1"/>
              <a:t>아웃풋노드를</a:t>
            </a:r>
            <a:r>
              <a:rPr lang="ko-KR" altLang="en-US" sz="1200" dirty="0"/>
              <a:t> 계산하는 과정에서 하나의 가중치 벡터만 사용하면 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이것을 가중치 공유라고 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가중치를 공유하고 있기 때문에 가중치를 갱신할 때에 한번에 갱신됩니다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계산량이</a:t>
            </a:r>
            <a:r>
              <a:rPr lang="ko-KR" altLang="en-US" sz="1200" dirty="0"/>
              <a:t> 획기적으로 줄어들기 때문에 학습 시간이 단축됩니다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2E8EA-4BBC-4779-A60E-DA72DDFF8F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748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798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17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253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546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870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626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문제점 </a:t>
            </a:r>
            <a:r>
              <a:rPr lang="en-US" altLang="ko-KR" dirty="0"/>
              <a:t>1 : FC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Layer</a:t>
            </a:r>
            <a:r>
              <a:rPr lang="ko-KR" altLang="en-US" dirty="0"/>
              <a:t>로만 가정</a:t>
            </a:r>
            <a:r>
              <a:rPr lang="en-US" altLang="ko-KR" dirty="0"/>
              <a:t>. </a:t>
            </a:r>
            <a:r>
              <a:rPr lang="ko-KR" altLang="en-US" dirty="0"/>
              <a:t>이 부분을 고려해야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문제점 </a:t>
            </a:r>
            <a:r>
              <a:rPr lang="en-US" altLang="ko-KR" dirty="0"/>
              <a:t>2 :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과정이 </a:t>
            </a:r>
            <a:r>
              <a:rPr lang="ko-KR" altLang="en-US" dirty="0" err="1"/>
              <a:t>빠져있음</a:t>
            </a:r>
            <a:r>
              <a:rPr lang="en-US" altLang="ko-KR" dirty="0"/>
              <a:t>. </a:t>
            </a:r>
            <a:r>
              <a:rPr lang="ko-KR" altLang="en-US" dirty="0"/>
              <a:t>이 부분을 고려해야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748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616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문제점 </a:t>
            </a:r>
            <a:r>
              <a:rPr lang="en-US" altLang="ko-KR" dirty="0"/>
              <a:t>1 : FC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Layer</a:t>
            </a:r>
            <a:r>
              <a:rPr lang="ko-KR" altLang="en-US" dirty="0"/>
              <a:t>로만 가정</a:t>
            </a:r>
            <a:r>
              <a:rPr lang="en-US" altLang="ko-KR" dirty="0"/>
              <a:t>. </a:t>
            </a:r>
            <a:r>
              <a:rPr lang="ko-KR" altLang="en-US" dirty="0"/>
              <a:t>이 부분을 고려해야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문제점 </a:t>
            </a:r>
            <a:r>
              <a:rPr lang="en-US" altLang="ko-KR" dirty="0"/>
              <a:t>2 :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과정이 </a:t>
            </a:r>
            <a:r>
              <a:rPr lang="ko-KR" altLang="en-US" dirty="0" err="1"/>
              <a:t>빠져있음</a:t>
            </a:r>
            <a:r>
              <a:rPr lang="en-US" altLang="ko-KR" dirty="0"/>
              <a:t>. </a:t>
            </a:r>
            <a:r>
              <a:rPr lang="ko-KR" altLang="en-US" dirty="0"/>
              <a:t>이 부분을 고려해야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84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91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/>
              <a:t>컨볼루션의</a:t>
            </a:r>
            <a:r>
              <a:rPr lang="ko-KR" altLang="en-US" sz="1200" dirty="0"/>
              <a:t> 기본에 대해 설명을 했다면</a:t>
            </a:r>
            <a:r>
              <a:rPr lang="en-US" altLang="ko-KR" sz="1200" dirty="0"/>
              <a:t>, </a:t>
            </a:r>
            <a:r>
              <a:rPr lang="ko-KR" altLang="en-US" sz="1200" dirty="0"/>
              <a:t>이번에는 </a:t>
            </a:r>
            <a:r>
              <a:rPr lang="ko-KR" altLang="en-US" sz="1200" dirty="0" err="1"/>
              <a:t>컨볼루션의</a:t>
            </a:r>
            <a:r>
              <a:rPr lang="ko-KR" altLang="en-US" sz="1200" dirty="0"/>
              <a:t> 심화 개념 </a:t>
            </a:r>
            <a:r>
              <a:rPr lang="en-US" altLang="ko-KR" sz="1200" dirty="0"/>
              <a:t>2</a:t>
            </a:r>
            <a:r>
              <a:rPr lang="ko-KR" altLang="en-US" sz="1200" dirty="0"/>
              <a:t>가지에 대해서 설명해 드리겠습니다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2E8EA-4BBC-4779-A60E-DA72DDFF8F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142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Adagrad</a:t>
            </a:r>
            <a:r>
              <a:rPr lang="en-US" altLang="ko-KR" dirty="0"/>
              <a:t>(Adaptive Gradient)</a:t>
            </a:r>
            <a:r>
              <a:rPr lang="ko-KR" altLang="en-US" dirty="0"/>
              <a:t>는 변수들을 </a:t>
            </a:r>
            <a:r>
              <a:rPr lang="en-US" altLang="ko-KR" dirty="0"/>
              <a:t>update</a:t>
            </a:r>
            <a:r>
              <a:rPr lang="ko-KR" altLang="en-US" dirty="0"/>
              <a:t>할 때 각각의 변수마다 </a:t>
            </a:r>
            <a:r>
              <a:rPr lang="en-US" altLang="ko-KR" dirty="0"/>
              <a:t>step size</a:t>
            </a:r>
            <a:r>
              <a:rPr lang="ko-KR" altLang="en-US" dirty="0"/>
              <a:t>를 다르게 설정해서 이동하는 방식이다</a:t>
            </a:r>
            <a:r>
              <a:rPr lang="en-US" altLang="ko-KR" dirty="0"/>
              <a:t>. </a:t>
            </a:r>
            <a:r>
              <a:rPr lang="ko-KR" altLang="en-US" dirty="0"/>
              <a:t>이 알고리즘의 기본적인 아이디어는 ‘지금까지 많이 변화하지 않은 변수들은 </a:t>
            </a:r>
            <a:r>
              <a:rPr lang="en-US" altLang="ko-KR" dirty="0"/>
              <a:t>step size</a:t>
            </a:r>
            <a:r>
              <a:rPr lang="ko-KR" altLang="en-US" dirty="0"/>
              <a:t>를 크게 하고</a:t>
            </a:r>
            <a:r>
              <a:rPr lang="en-US" altLang="ko-KR" dirty="0"/>
              <a:t>, </a:t>
            </a:r>
            <a:r>
              <a:rPr lang="ko-KR" altLang="en-US" dirty="0"/>
              <a:t>지금까지 많이 변화했던 변수들은 </a:t>
            </a:r>
            <a:r>
              <a:rPr lang="en-US" altLang="ko-KR" dirty="0"/>
              <a:t>step size</a:t>
            </a:r>
            <a:r>
              <a:rPr lang="ko-KR" altLang="en-US" dirty="0"/>
              <a:t>를 작게 하자’ 라는 것이다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RMSProp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Adagrad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단점을 해결하기 위한 방법이다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Adagrad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식에서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제곱값을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더해나가면서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구한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GtGt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부분을 합이 아니라 지수평균으로 바꾸어서 대체한 방법이다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대체를 할 경우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Adagrad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처럼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GtGt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무한정 커지지는 않으면서 최근 변화량의 변수간 상대적인 크기 차이는 유지할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117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468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362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428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836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736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014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915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3907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658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CNN</a:t>
            </a:r>
            <a:r>
              <a:rPr lang="ko-KR" altLang="en-US" sz="1200" dirty="0"/>
              <a:t>에서의 </a:t>
            </a:r>
            <a:r>
              <a:rPr lang="ko-KR" altLang="en-US" sz="1200" dirty="0" err="1"/>
              <a:t>컨볼루션에</a:t>
            </a:r>
            <a:r>
              <a:rPr lang="ko-KR" altLang="en-US" sz="1200" dirty="0"/>
              <a:t> 대해서 예를 들어 설명해드리겠습니다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왼쪽에 제가 임의로 만든 이미지가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0</a:t>
            </a:r>
            <a:r>
              <a:rPr lang="ko-KR" altLang="en-US" sz="1200" dirty="0"/>
              <a:t>인 부분은 색이 없고 </a:t>
            </a:r>
            <a:r>
              <a:rPr lang="en-US" altLang="ko-KR" sz="1200" dirty="0"/>
              <a:t>1</a:t>
            </a:r>
            <a:r>
              <a:rPr lang="ko-KR" altLang="en-US" sz="1200" dirty="0"/>
              <a:t>인 부분은 검은색입니다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</a:t>
            </a:r>
            <a:r>
              <a:rPr lang="en-US" altLang="ko-KR" sz="1200" dirty="0"/>
              <a:t> </a:t>
            </a:r>
            <a:r>
              <a:rPr lang="ko-KR" altLang="en-US" sz="1200" dirty="0"/>
              <a:t>이미지와</a:t>
            </a:r>
            <a:r>
              <a:rPr lang="en-US" altLang="ko-KR" sz="1200" dirty="0"/>
              <a:t> </a:t>
            </a:r>
            <a:r>
              <a:rPr lang="ko-KR" altLang="en-US" sz="1200" dirty="0"/>
              <a:t>그 옆에 있는 작은 매트릭스를 </a:t>
            </a:r>
            <a:r>
              <a:rPr lang="ko-KR" altLang="en-US" sz="1200" dirty="0" err="1"/>
              <a:t>컨볼루션</a:t>
            </a:r>
            <a:r>
              <a:rPr lang="ko-KR" altLang="en-US" sz="1200" dirty="0"/>
              <a:t> 연산하는 과정을 보여드리겠습니다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옆의 작은 매트릭스는 필터</a:t>
            </a:r>
            <a:r>
              <a:rPr lang="en-US" altLang="ko-KR" sz="1200" dirty="0"/>
              <a:t>, </a:t>
            </a:r>
            <a:r>
              <a:rPr lang="ko-KR" altLang="en-US" sz="1200" dirty="0"/>
              <a:t>커널</a:t>
            </a:r>
            <a:r>
              <a:rPr lang="en-US" altLang="ko-KR" sz="1200" dirty="0"/>
              <a:t>, </a:t>
            </a:r>
            <a:r>
              <a:rPr lang="ko-KR" altLang="en-US" sz="1200" dirty="0"/>
              <a:t>마스크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feature detector </a:t>
            </a:r>
            <a:r>
              <a:rPr lang="ko-KR" altLang="en-US" sz="1200" dirty="0"/>
              <a:t>등으로 불립니다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필터의</a:t>
            </a:r>
            <a:r>
              <a:rPr lang="en-US" altLang="ko-KR" sz="1200" dirty="0"/>
              <a:t> </a:t>
            </a:r>
            <a:r>
              <a:rPr lang="ko-KR" altLang="en-US" sz="1200" dirty="0"/>
              <a:t>사이즈가 크면 보통 수용 필드가 크다고 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컨볼루션</a:t>
            </a:r>
            <a:r>
              <a:rPr lang="en-US" altLang="ko-KR" sz="1200" dirty="0"/>
              <a:t> </a:t>
            </a:r>
            <a:r>
              <a:rPr lang="ko-KR" altLang="en-US" sz="1200" dirty="0"/>
              <a:t>연산은 필터 매트릭스로 인풋 이미지를 훑으면서 곱한 값을 더해주는 것입니다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필터</a:t>
            </a:r>
            <a:r>
              <a:rPr lang="en-US" altLang="ko-KR" sz="1200" dirty="0"/>
              <a:t>1</a:t>
            </a:r>
            <a:r>
              <a:rPr lang="ko-KR" altLang="en-US" sz="1200" dirty="0"/>
              <a:t>을 가지고 계산을 해보겠습니다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필터</a:t>
            </a:r>
            <a:r>
              <a:rPr lang="en-US" altLang="ko-KR" sz="1200" dirty="0"/>
              <a:t>1</a:t>
            </a:r>
            <a:r>
              <a:rPr lang="ko-KR" altLang="en-US" sz="1200" dirty="0"/>
              <a:t>의 </a:t>
            </a:r>
            <a:r>
              <a:rPr lang="en-US" altLang="ko-KR" sz="1200" dirty="0"/>
              <a:t>1,1 </a:t>
            </a:r>
            <a:r>
              <a:rPr lang="ko-KR" altLang="en-US" sz="1200" dirty="0"/>
              <a:t>성분과 인풋 이미지의 </a:t>
            </a:r>
            <a:r>
              <a:rPr lang="en-US" altLang="ko-KR" sz="1200" dirty="0"/>
              <a:t>1,1</a:t>
            </a:r>
            <a:r>
              <a:rPr lang="ko-KR" altLang="en-US" sz="1200" dirty="0"/>
              <a:t>성분을 곱하면 </a:t>
            </a:r>
            <a:r>
              <a:rPr lang="en-US" altLang="ko-KR" sz="1200" dirty="0"/>
              <a:t>0</a:t>
            </a:r>
          </a:p>
          <a:p>
            <a:r>
              <a:rPr lang="ko-KR" altLang="en-US" sz="1200" dirty="0"/>
              <a:t>필터</a:t>
            </a:r>
            <a:r>
              <a:rPr lang="en-US" altLang="ko-KR" sz="1200" dirty="0"/>
              <a:t>1</a:t>
            </a:r>
            <a:r>
              <a:rPr lang="ko-KR" altLang="en-US" sz="1200" dirty="0"/>
              <a:t>의 </a:t>
            </a:r>
            <a:r>
              <a:rPr lang="en-US" altLang="ko-KR" sz="1200" dirty="0"/>
              <a:t>1,2 </a:t>
            </a:r>
            <a:r>
              <a:rPr lang="ko-KR" altLang="en-US" sz="1200" dirty="0"/>
              <a:t>성분과 인풋 이미지의 </a:t>
            </a:r>
            <a:r>
              <a:rPr lang="en-US" altLang="ko-KR" sz="1200" dirty="0"/>
              <a:t>1,2</a:t>
            </a:r>
            <a:r>
              <a:rPr lang="ko-KR" altLang="en-US" sz="1200" dirty="0"/>
              <a:t>성분을 곱하면 </a:t>
            </a:r>
            <a:r>
              <a:rPr lang="en-US" altLang="ko-KR" sz="1200" dirty="0"/>
              <a:t>0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 과정을 반복해 모든 성분을 곱해서 더합니다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 더한 값이 아웃풋의 </a:t>
            </a:r>
            <a:r>
              <a:rPr lang="en-US" altLang="ko-KR" sz="1200" dirty="0"/>
              <a:t>1,1</a:t>
            </a:r>
            <a:r>
              <a:rPr lang="ko-KR" altLang="en-US" sz="1200" dirty="0"/>
              <a:t>성분이 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인풋이미지에서</a:t>
            </a:r>
            <a:r>
              <a:rPr lang="ko-KR" altLang="en-US" sz="1200" dirty="0"/>
              <a:t> 할 부분을 한 픽셀 오른쪽으로 옮기고 같은 과정을 반복하여 아웃풋의 </a:t>
            </a:r>
            <a:r>
              <a:rPr lang="en-US" altLang="ko-KR" sz="1200" dirty="0"/>
              <a:t>1,2</a:t>
            </a:r>
            <a:r>
              <a:rPr lang="ko-KR" altLang="en-US" sz="1200" dirty="0"/>
              <a:t>성분을 얻습니다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인풋 이미지에 대하여 모든 </a:t>
            </a:r>
            <a:r>
              <a:rPr lang="ko-KR" altLang="en-US" sz="1200" dirty="0" err="1"/>
              <a:t>컨볼루션</a:t>
            </a:r>
            <a:r>
              <a:rPr lang="ko-KR" altLang="en-US" sz="1200" dirty="0"/>
              <a:t> 연산을 해줍니다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아래 필터 </a:t>
            </a:r>
            <a:r>
              <a:rPr lang="en-US" altLang="ko-KR" sz="1200" dirty="0"/>
              <a:t>2</a:t>
            </a:r>
            <a:r>
              <a:rPr lang="ko-KR" altLang="en-US" sz="1200" dirty="0"/>
              <a:t>에 대해서도 같은 연산을 해주면 아웃풋 </a:t>
            </a:r>
            <a:r>
              <a:rPr lang="en-US" altLang="ko-KR" sz="1200" dirty="0"/>
              <a:t>2</a:t>
            </a:r>
            <a:r>
              <a:rPr lang="ko-KR" altLang="en-US" sz="1200" dirty="0"/>
              <a:t>를 얻을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그런데 여기서 아웃풋 </a:t>
            </a:r>
            <a:r>
              <a:rPr lang="en-US" altLang="ko-KR" sz="1200" dirty="0"/>
              <a:t>2</a:t>
            </a:r>
            <a:r>
              <a:rPr lang="ko-KR" altLang="en-US" sz="1200" dirty="0"/>
              <a:t>를 보시면</a:t>
            </a:r>
            <a:r>
              <a:rPr lang="en-US" altLang="ko-KR" sz="1200" dirty="0"/>
              <a:t>, </a:t>
            </a:r>
            <a:r>
              <a:rPr lang="ko-KR" altLang="en-US" sz="1200" dirty="0"/>
              <a:t>모든 성분이 </a:t>
            </a:r>
            <a:r>
              <a:rPr lang="en-US" altLang="ko-KR" sz="1200" dirty="0"/>
              <a:t>0</a:t>
            </a:r>
            <a:r>
              <a:rPr lang="ko-KR" altLang="en-US" sz="1200" dirty="0"/>
              <a:t>이 나왔다는 것을 알 수 있는데요</a:t>
            </a:r>
            <a:r>
              <a:rPr lang="en-US" altLang="ko-KR" sz="1200" dirty="0"/>
              <a:t>, </a:t>
            </a:r>
            <a:r>
              <a:rPr lang="ko-KR" altLang="en-US" sz="1200" dirty="0"/>
              <a:t>왜 이러는 걸까요</a:t>
            </a:r>
            <a:r>
              <a:rPr lang="en-US" altLang="ko-KR" sz="1200" dirty="0"/>
              <a:t>?</a:t>
            </a:r>
          </a:p>
          <a:p>
            <a:endParaRPr lang="en-US" altLang="ko-KR" sz="1200" dirty="0"/>
          </a:p>
          <a:p>
            <a:r>
              <a:rPr lang="ko-KR" altLang="en-US" sz="1200" dirty="0"/>
              <a:t>여기서 적용한 필터가 사실 필터 </a:t>
            </a:r>
            <a:r>
              <a:rPr lang="en-US" altLang="ko-KR" sz="1200" dirty="0"/>
              <a:t>1</a:t>
            </a:r>
            <a:r>
              <a:rPr lang="ko-KR" altLang="en-US" sz="1200" dirty="0"/>
              <a:t>같은 경우에 수평경계를 검출하는 필터이고 필터 </a:t>
            </a:r>
            <a:r>
              <a:rPr lang="en-US" altLang="ko-KR" sz="1200" dirty="0"/>
              <a:t>2 </a:t>
            </a:r>
            <a:r>
              <a:rPr lang="ko-KR" altLang="en-US" sz="1200" dirty="0"/>
              <a:t>같은 경우에 수직 경계를 검출하는 필터이기 때문입니다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인풋 이미지에 수평 경계는 있지만</a:t>
            </a:r>
            <a:r>
              <a:rPr lang="en-US" altLang="ko-KR" sz="1200" dirty="0"/>
              <a:t>, </a:t>
            </a:r>
            <a:r>
              <a:rPr lang="ko-KR" altLang="en-US" sz="1200" dirty="0"/>
              <a:t>수직 경계는 없기 때문에 아무런 값이 검출되지 않은 것이라고 생각하시면 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필터는 이미지의 특징들을 추출해준다고 보시면 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그래서 이 레이어를 </a:t>
            </a:r>
            <a:r>
              <a:rPr lang="ko-KR" altLang="en-US" sz="1200" dirty="0" err="1"/>
              <a:t>피쳐맵</a:t>
            </a:r>
            <a:r>
              <a:rPr lang="ko-KR" altLang="en-US" sz="1200" dirty="0"/>
              <a:t> 이라고도 부릅니다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즉 </a:t>
            </a:r>
            <a:r>
              <a:rPr lang="ko-KR" altLang="en-US" sz="1200" dirty="0" err="1"/>
              <a:t>피쳐맵을</a:t>
            </a:r>
            <a:r>
              <a:rPr lang="ko-KR" altLang="en-US" sz="1200" dirty="0"/>
              <a:t> 보면</a:t>
            </a:r>
            <a:r>
              <a:rPr lang="en-US" altLang="ko-KR" sz="1200" dirty="0"/>
              <a:t>, </a:t>
            </a:r>
            <a:r>
              <a:rPr lang="ko-KR" altLang="en-US" sz="1200" dirty="0"/>
              <a:t>인풋 이미지의 어떤 특징이 어디에 있다 정도를 파악할 수 있다는 것이 </a:t>
            </a:r>
            <a:r>
              <a:rPr lang="en-US" altLang="ko-KR" sz="1200" dirty="0"/>
              <a:t>CNN</a:t>
            </a:r>
            <a:r>
              <a:rPr lang="ko-KR" altLang="en-US" sz="1200" dirty="0"/>
              <a:t>의 기초가 되는 아이디어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인풋 이미지에서 </a:t>
            </a:r>
            <a:r>
              <a:rPr lang="ko-KR" altLang="en-US" sz="1200" dirty="0" err="1"/>
              <a:t>피쳐가</a:t>
            </a:r>
            <a:r>
              <a:rPr lang="ko-KR" altLang="en-US" sz="1200" dirty="0"/>
              <a:t> 이동하면 </a:t>
            </a:r>
            <a:r>
              <a:rPr lang="ko-KR" altLang="en-US" sz="1200" dirty="0" err="1"/>
              <a:t>피쳐맵에서도</a:t>
            </a:r>
            <a:r>
              <a:rPr lang="ko-KR" altLang="en-US" sz="1200" dirty="0"/>
              <a:t> 동일하게 이동할 것이라는 것을 쉽게 예상할 수 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그런데 </a:t>
            </a:r>
            <a:r>
              <a:rPr lang="ko-KR" altLang="en-US" sz="1200" dirty="0" err="1"/>
              <a:t>인풋이미지는</a:t>
            </a:r>
            <a:r>
              <a:rPr lang="ko-KR" altLang="en-US" sz="1200" dirty="0"/>
              <a:t> </a:t>
            </a:r>
            <a:r>
              <a:rPr lang="en-US" altLang="ko-KR" sz="1200" dirty="0"/>
              <a:t>5x5</a:t>
            </a:r>
            <a:r>
              <a:rPr lang="ko-KR" altLang="en-US" sz="1200" dirty="0"/>
              <a:t>인데 </a:t>
            </a:r>
            <a:r>
              <a:rPr lang="ko-KR" altLang="en-US" sz="1200" dirty="0" err="1"/>
              <a:t>피쳐맵은</a:t>
            </a:r>
            <a:r>
              <a:rPr lang="ko-KR" altLang="en-US" sz="1200" dirty="0"/>
              <a:t> </a:t>
            </a:r>
            <a:r>
              <a:rPr lang="en-US" altLang="ko-KR" sz="1200" dirty="0"/>
              <a:t>3x3</a:t>
            </a:r>
            <a:r>
              <a:rPr lang="ko-KR" altLang="en-US" sz="1200" dirty="0"/>
              <a:t>이라 사이즈가 달라졌다는 것에 대해 의문이 생길 수 있는데요</a:t>
            </a:r>
            <a:r>
              <a:rPr lang="en-US" altLang="ko-KR" sz="1200" dirty="0"/>
              <a:t>, </a:t>
            </a:r>
            <a:r>
              <a:rPr lang="ko-KR" altLang="en-US" sz="1200" dirty="0"/>
              <a:t>실제로 이러한 문제를 방지하기 위해서 제로 패딩 이라는 기법을 사용합니다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제로 패딩은 인풋 이미지 가장자리에 </a:t>
            </a:r>
            <a:r>
              <a:rPr lang="en-US" altLang="ko-KR" sz="1200" dirty="0"/>
              <a:t>0</a:t>
            </a:r>
            <a:r>
              <a:rPr lang="ko-KR" altLang="en-US" sz="1200" dirty="0"/>
              <a:t>을 둘러준다는 말입니다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 상태로 </a:t>
            </a:r>
            <a:r>
              <a:rPr lang="ko-KR" altLang="en-US" sz="1200" dirty="0" err="1"/>
              <a:t>컨볼루션을</a:t>
            </a:r>
            <a:r>
              <a:rPr lang="ko-KR" altLang="en-US" sz="1200" dirty="0"/>
              <a:t> 진행하면 인풋 사이즈와 동일한 사이즈의 </a:t>
            </a:r>
            <a:r>
              <a:rPr lang="ko-KR" altLang="en-US" sz="1200" dirty="0" err="1"/>
              <a:t>피쳐맵을</a:t>
            </a:r>
            <a:r>
              <a:rPr lang="ko-KR" altLang="en-US" sz="1200" dirty="0"/>
              <a:t> 얻을 수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만약 이미지의 가장자리에 있는 정보가 중요한 정보였을 경우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제로패딩을</a:t>
            </a:r>
            <a:r>
              <a:rPr lang="ko-KR" altLang="en-US" sz="1200" dirty="0"/>
              <a:t> 하지 않으면 가장자리의 이미지가 점점 없어져 학습 성능이 떨어지게 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마지막으로 여기서 </a:t>
            </a:r>
            <a:r>
              <a:rPr lang="ko-KR" altLang="en-US" sz="1200" dirty="0" err="1"/>
              <a:t>언급할만한</a:t>
            </a:r>
            <a:r>
              <a:rPr lang="ko-KR" altLang="en-US" sz="1200" dirty="0"/>
              <a:t> 부분은 가중치 공유입니다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필터 하나를 가지고 인풋을 전부 훑으면서 </a:t>
            </a:r>
            <a:r>
              <a:rPr lang="ko-KR" altLang="en-US" sz="1200" dirty="0" err="1"/>
              <a:t>피쳐맵을</a:t>
            </a:r>
            <a:r>
              <a:rPr lang="ko-KR" altLang="en-US" sz="1200" dirty="0"/>
              <a:t> 계산했기 때문에 </a:t>
            </a:r>
            <a:r>
              <a:rPr lang="ko-KR" altLang="en-US" sz="1200" dirty="0" err="1"/>
              <a:t>아웃풋노드를</a:t>
            </a:r>
            <a:r>
              <a:rPr lang="ko-KR" altLang="en-US" sz="1200" dirty="0"/>
              <a:t> 계산하는 과정에서 하나의 가중치 벡터만 사용하면 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이것을 가중치 공유라고 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가중치를 공유하고 있기 때문에 가중치를 갱신할 때에 한번에 갱신됩니다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계산량이</a:t>
            </a:r>
            <a:r>
              <a:rPr lang="ko-KR" altLang="en-US" sz="1200" dirty="0"/>
              <a:t> 획기적으로 줄어들기 때문에 학습 시간이 단축됩니다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2E8EA-4BBC-4779-A60E-DA72DDFF8F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85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2446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1983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75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618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7274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8634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0127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역전파 시에 스킵 연결이 신호 감쇠를 막아줌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2289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0960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715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0328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3473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6512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4839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6841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CNN</a:t>
            </a:r>
            <a:r>
              <a:rPr lang="ko-KR" altLang="en-US" sz="1200" dirty="0"/>
              <a:t>에서의 </a:t>
            </a:r>
            <a:r>
              <a:rPr lang="ko-KR" altLang="en-US" sz="1200" dirty="0" err="1"/>
              <a:t>컨볼루션에</a:t>
            </a:r>
            <a:r>
              <a:rPr lang="ko-KR" altLang="en-US" sz="1200" dirty="0"/>
              <a:t> 대해서 예를 들어 설명해드리겠습니다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왼쪽에 제가 임의로 만든 이미지가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0</a:t>
            </a:r>
            <a:r>
              <a:rPr lang="ko-KR" altLang="en-US" sz="1200" dirty="0"/>
              <a:t>인 부분은 색이 없고 </a:t>
            </a:r>
            <a:r>
              <a:rPr lang="en-US" altLang="ko-KR" sz="1200" dirty="0"/>
              <a:t>1</a:t>
            </a:r>
            <a:r>
              <a:rPr lang="ko-KR" altLang="en-US" sz="1200" dirty="0"/>
              <a:t>인 부분은 검은색입니다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</a:t>
            </a:r>
            <a:r>
              <a:rPr lang="en-US" altLang="ko-KR" sz="1200" dirty="0"/>
              <a:t> </a:t>
            </a:r>
            <a:r>
              <a:rPr lang="ko-KR" altLang="en-US" sz="1200" dirty="0"/>
              <a:t>이미지와</a:t>
            </a:r>
            <a:r>
              <a:rPr lang="en-US" altLang="ko-KR" sz="1200" dirty="0"/>
              <a:t> </a:t>
            </a:r>
            <a:r>
              <a:rPr lang="ko-KR" altLang="en-US" sz="1200" dirty="0"/>
              <a:t>그 옆에 있는 작은 매트릭스를 </a:t>
            </a:r>
            <a:r>
              <a:rPr lang="ko-KR" altLang="en-US" sz="1200" dirty="0" err="1"/>
              <a:t>컨볼루션</a:t>
            </a:r>
            <a:r>
              <a:rPr lang="ko-KR" altLang="en-US" sz="1200" dirty="0"/>
              <a:t> 연산하는 과정을 보여드리겠습니다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옆의 작은 매트릭스는 필터</a:t>
            </a:r>
            <a:r>
              <a:rPr lang="en-US" altLang="ko-KR" sz="1200" dirty="0"/>
              <a:t>, </a:t>
            </a:r>
            <a:r>
              <a:rPr lang="ko-KR" altLang="en-US" sz="1200" dirty="0"/>
              <a:t>커널</a:t>
            </a:r>
            <a:r>
              <a:rPr lang="en-US" altLang="ko-KR" sz="1200" dirty="0"/>
              <a:t>, </a:t>
            </a:r>
            <a:r>
              <a:rPr lang="ko-KR" altLang="en-US" sz="1200" dirty="0"/>
              <a:t>마스크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feature detector </a:t>
            </a:r>
            <a:r>
              <a:rPr lang="ko-KR" altLang="en-US" sz="1200" dirty="0"/>
              <a:t>등으로 불립니다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필터의</a:t>
            </a:r>
            <a:r>
              <a:rPr lang="en-US" altLang="ko-KR" sz="1200" dirty="0"/>
              <a:t> </a:t>
            </a:r>
            <a:r>
              <a:rPr lang="ko-KR" altLang="en-US" sz="1200" dirty="0"/>
              <a:t>사이즈가 크면 보통 수용 필드가 크다고 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컨볼루션</a:t>
            </a:r>
            <a:r>
              <a:rPr lang="en-US" altLang="ko-KR" sz="1200" dirty="0"/>
              <a:t> </a:t>
            </a:r>
            <a:r>
              <a:rPr lang="ko-KR" altLang="en-US" sz="1200" dirty="0"/>
              <a:t>연산은 필터 매트릭스로 인풋 이미지를 훑으면서 곱한 값을 더해주는 것입니다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필터</a:t>
            </a:r>
            <a:r>
              <a:rPr lang="en-US" altLang="ko-KR" sz="1200" dirty="0"/>
              <a:t>1</a:t>
            </a:r>
            <a:r>
              <a:rPr lang="ko-KR" altLang="en-US" sz="1200" dirty="0"/>
              <a:t>을 가지고 계산을 해보겠습니다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필터</a:t>
            </a:r>
            <a:r>
              <a:rPr lang="en-US" altLang="ko-KR" sz="1200" dirty="0"/>
              <a:t>1</a:t>
            </a:r>
            <a:r>
              <a:rPr lang="ko-KR" altLang="en-US" sz="1200" dirty="0"/>
              <a:t>의 </a:t>
            </a:r>
            <a:r>
              <a:rPr lang="en-US" altLang="ko-KR" sz="1200" dirty="0"/>
              <a:t>1,1 </a:t>
            </a:r>
            <a:r>
              <a:rPr lang="ko-KR" altLang="en-US" sz="1200" dirty="0"/>
              <a:t>성분과 인풋 이미지의 </a:t>
            </a:r>
            <a:r>
              <a:rPr lang="en-US" altLang="ko-KR" sz="1200" dirty="0"/>
              <a:t>1,1</a:t>
            </a:r>
            <a:r>
              <a:rPr lang="ko-KR" altLang="en-US" sz="1200" dirty="0"/>
              <a:t>성분을 곱하면 </a:t>
            </a:r>
            <a:r>
              <a:rPr lang="en-US" altLang="ko-KR" sz="1200" dirty="0"/>
              <a:t>0</a:t>
            </a:r>
          </a:p>
          <a:p>
            <a:r>
              <a:rPr lang="ko-KR" altLang="en-US" sz="1200" dirty="0"/>
              <a:t>필터</a:t>
            </a:r>
            <a:r>
              <a:rPr lang="en-US" altLang="ko-KR" sz="1200" dirty="0"/>
              <a:t>1</a:t>
            </a:r>
            <a:r>
              <a:rPr lang="ko-KR" altLang="en-US" sz="1200" dirty="0"/>
              <a:t>의 </a:t>
            </a:r>
            <a:r>
              <a:rPr lang="en-US" altLang="ko-KR" sz="1200" dirty="0"/>
              <a:t>1,2 </a:t>
            </a:r>
            <a:r>
              <a:rPr lang="ko-KR" altLang="en-US" sz="1200" dirty="0"/>
              <a:t>성분과 인풋 이미지의 </a:t>
            </a:r>
            <a:r>
              <a:rPr lang="en-US" altLang="ko-KR" sz="1200" dirty="0"/>
              <a:t>1,2</a:t>
            </a:r>
            <a:r>
              <a:rPr lang="ko-KR" altLang="en-US" sz="1200" dirty="0"/>
              <a:t>성분을 곱하면 </a:t>
            </a:r>
            <a:r>
              <a:rPr lang="en-US" altLang="ko-KR" sz="1200" dirty="0"/>
              <a:t>0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 과정을 반복해 모든 성분을 곱해서 더합니다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 더한 값이 아웃풋의 </a:t>
            </a:r>
            <a:r>
              <a:rPr lang="en-US" altLang="ko-KR" sz="1200" dirty="0"/>
              <a:t>1,1</a:t>
            </a:r>
            <a:r>
              <a:rPr lang="ko-KR" altLang="en-US" sz="1200" dirty="0"/>
              <a:t>성분이 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인풋이미지에서</a:t>
            </a:r>
            <a:r>
              <a:rPr lang="ko-KR" altLang="en-US" sz="1200" dirty="0"/>
              <a:t> 할 부분을 한 픽셀 오른쪽으로 옮기고 같은 과정을 반복하여 아웃풋의 </a:t>
            </a:r>
            <a:r>
              <a:rPr lang="en-US" altLang="ko-KR" sz="1200" dirty="0"/>
              <a:t>1,2</a:t>
            </a:r>
            <a:r>
              <a:rPr lang="ko-KR" altLang="en-US" sz="1200" dirty="0"/>
              <a:t>성분을 얻습니다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인풋 이미지에 대하여 모든 </a:t>
            </a:r>
            <a:r>
              <a:rPr lang="ko-KR" altLang="en-US" sz="1200" dirty="0" err="1"/>
              <a:t>컨볼루션</a:t>
            </a:r>
            <a:r>
              <a:rPr lang="ko-KR" altLang="en-US" sz="1200" dirty="0"/>
              <a:t> 연산을 해줍니다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아래 필터 </a:t>
            </a:r>
            <a:r>
              <a:rPr lang="en-US" altLang="ko-KR" sz="1200" dirty="0"/>
              <a:t>2</a:t>
            </a:r>
            <a:r>
              <a:rPr lang="ko-KR" altLang="en-US" sz="1200" dirty="0"/>
              <a:t>에 대해서도 같은 연산을 해주면 아웃풋 </a:t>
            </a:r>
            <a:r>
              <a:rPr lang="en-US" altLang="ko-KR" sz="1200" dirty="0"/>
              <a:t>2</a:t>
            </a:r>
            <a:r>
              <a:rPr lang="ko-KR" altLang="en-US" sz="1200" dirty="0"/>
              <a:t>를 얻을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그런데 여기서 아웃풋 </a:t>
            </a:r>
            <a:r>
              <a:rPr lang="en-US" altLang="ko-KR" sz="1200" dirty="0"/>
              <a:t>2</a:t>
            </a:r>
            <a:r>
              <a:rPr lang="ko-KR" altLang="en-US" sz="1200" dirty="0"/>
              <a:t>를 보시면</a:t>
            </a:r>
            <a:r>
              <a:rPr lang="en-US" altLang="ko-KR" sz="1200" dirty="0"/>
              <a:t>, </a:t>
            </a:r>
            <a:r>
              <a:rPr lang="ko-KR" altLang="en-US" sz="1200" dirty="0"/>
              <a:t>모든 성분이 </a:t>
            </a:r>
            <a:r>
              <a:rPr lang="en-US" altLang="ko-KR" sz="1200" dirty="0"/>
              <a:t>0</a:t>
            </a:r>
            <a:r>
              <a:rPr lang="ko-KR" altLang="en-US" sz="1200" dirty="0"/>
              <a:t>이 나왔다는 것을 알 수 있는데요</a:t>
            </a:r>
            <a:r>
              <a:rPr lang="en-US" altLang="ko-KR" sz="1200" dirty="0"/>
              <a:t>, </a:t>
            </a:r>
            <a:r>
              <a:rPr lang="ko-KR" altLang="en-US" sz="1200" dirty="0"/>
              <a:t>왜 이러는 걸까요</a:t>
            </a:r>
            <a:r>
              <a:rPr lang="en-US" altLang="ko-KR" sz="1200" dirty="0"/>
              <a:t>?</a:t>
            </a:r>
          </a:p>
          <a:p>
            <a:endParaRPr lang="en-US" altLang="ko-KR" sz="1200" dirty="0"/>
          </a:p>
          <a:p>
            <a:r>
              <a:rPr lang="ko-KR" altLang="en-US" sz="1200" dirty="0"/>
              <a:t>여기서 적용한 필터가 사실 필터 </a:t>
            </a:r>
            <a:r>
              <a:rPr lang="en-US" altLang="ko-KR" sz="1200" dirty="0"/>
              <a:t>1</a:t>
            </a:r>
            <a:r>
              <a:rPr lang="ko-KR" altLang="en-US" sz="1200" dirty="0"/>
              <a:t>같은 경우에 수평경계를 검출하는 필터이고 필터 </a:t>
            </a:r>
            <a:r>
              <a:rPr lang="en-US" altLang="ko-KR" sz="1200" dirty="0"/>
              <a:t>2 </a:t>
            </a:r>
            <a:r>
              <a:rPr lang="ko-KR" altLang="en-US" sz="1200" dirty="0"/>
              <a:t>같은 경우에 수직 경계를 검출하는 필터이기 때문입니다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인풋 이미지에 수평 경계는 있지만</a:t>
            </a:r>
            <a:r>
              <a:rPr lang="en-US" altLang="ko-KR" sz="1200" dirty="0"/>
              <a:t>, </a:t>
            </a:r>
            <a:r>
              <a:rPr lang="ko-KR" altLang="en-US" sz="1200" dirty="0"/>
              <a:t>수직 경계는 없기 때문에 아무런 값이 검출되지 않은 것이라고 생각하시면 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필터는 이미지의 특징들을 추출해준다고 보시면 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그래서 이 레이어를 </a:t>
            </a:r>
            <a:r>
              <a:rPr lang="ko-KR" altLang="en-US" sz="1200" dirty="0" err="1"/>
              <a:t>피쳐맵</a:t>
            </a:r>
            <a:r>
              <a:rPr lang="ko-KR" altLang="en-US" sz="1200" dirty="0"/>
              <a:t> 이라고도 부릅니다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즉 </a:t>
            </a:r>
            <a:r>
              <a:rPr lang="ko-KR" altLang="en-US" sz="1200" dirty="0" err="1"/>
              <a:t>피쳐맵을</a:t>
            </a:r>
            <a:r>
              <a:rPr lang="ko-KR" altLang="en-US" sz="1200" dirty="0"/>
              <a:t> 보면</a:t>
            </a:r>
            <a:r>
              <a:rPr lang="en-US" altLang="ko-KR" sz="1200" dirty="0"/>
              <a:t>, </a:t>
            </a:r>
            <a:r>
              <a:rPr lang="ko-KR" altLang="en-US" sz="1200" dirty="0"/>
              <a:t>인풋 이미지의 어떤 특징이 어디에 있다 정도를 파악할 수 있다는 것이 </a:t>
            </a:r>
            <a:r>
              <a:rPr lang="en-US" altLang="ko-KR" sz="1200" dirty="0"/>
              <a:t>CNN</a:t>
            </a:r>
            <a:r>
              <a:rPr lang="ko-KR" altLang="en-US" sz="1200" dirty="0"/>
              <a:t>의 기초가 되는 아이디어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인풋 이미지에서 </a:t>
            </a:r>
            <a:r>
              <a:rPr lang="ko-KR" altLang="en-US" sz="1200" dirty="0" err="1"/>
              <a:t>피쳐가</a:t>
            </a:r>
            <a:r>
              <a:rPr lang="ko-KR" altLang="en-US" sz="1200" dirty="0"/>
              <a:t> 이동하면 </a:t>
            </a:r>
            <a:r>
              <a:rPr lang="ko-KR" altLang="en-US" sz="1200" dirty="0" err="1"/>
              <a:t>피쳐맵에서도</a:t>
            </a:r>
            <a:r>
              <a:rPr lang="ko-KR" altLang="en-US" sz="1200" dirty="0"/>
              <a:t> 동일하게 이동할 것이라는 것을 쉽게 예상할 수 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그런데 </a:t>
            </a:r>
            <a:r>
              <a:rPr lang="ko-KR" altLang="en-US" sz="1200" dirty="0" err="1"/>
              <a:t>인풋이미지는</a:t>
            </a:r>
            <a:r>
              <a:rPr lang="ko-KR" altLang="en-US" sz="1200" dirty="0"/>
              <a:t> </a:t>
            </a:r>
            <a:r>
              <a:rPr lang="en-US" altLang="ko-KR" sz="1200" dirty="0"/>
              <a:t>5x5</a:t>
            </a:r>
            <a:r>
              <a:rPr lang="ko-KR" altLang="en-US" sz="1200" dirty="0"/>
              <a:t>인데 </a:t>
            </a:r>
            <a:r>
              <a:rPr lang="ko-KR" altLang="en-US" sz="1200" dirty="0" err="1"/>
              <a:t>피쳐맵은</a:t>
            </a:r>
            <a:r>
              <a:rPr lang="ko-KR" altLang="en-US" sz="1200" dirty="0"/>
              <a:t> </a:t>
            </a:r>
            <a:r>
              <a:rPr lang="en-US" altLang="ko-KR" sz="1200" dirty="0"/>
              <a:t>3x3</a:t>
            </a:r>
            <a:r>
              <a:rPr lang="ko-KR" altLang="en-US" sz="1200" dirty="0"/>
              <a:t>이라 사이즈가 달라졌다는 것에 대해 의문이 생길 수 있는데요</a:t>
            </a:r>
            <a:r>
              <a:rPr lang="en-US" altLang="ko-KR" sz="1200" dirty="0"/>
              <a:t>, </a:t>
            </a:r>
            <a:r>
              <a:rPr lang="ko-KR" altLang="en-US" sz="1200" dirty="0"/>
              <a:t>실제로 이러한 문제를 방지하기 위해서 제로 패딩 이라는 기법을 사용합니다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제로 패딩은 인풋 이미지 가장자리에 </a:t>
            </a:r>
            <a:r>
              <a:rPr lang="en-US" altLang="ko-KR" sz="1200" dirty="0"/>
              <a:t>0</a:t>
            </a:r>
            <a:r>
              <a:rPr lang="ko-KR" altLang="en-US" sz="1200" dirty="0"/>
              <a:t>을 둘러준다는 말입니다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 상태로 </a:t>
            </a:r>
            <a:r>
              <a:rPr lang="ko-KR" altLang="en-US" sz="1200" dirty="0" err="1"/>
              <a:t>컨볼루션을</a:t>
            </a:r>
            <a:r>
              <a:rPr lang="ko-KR" altLang="en-US" sz="1200" dirty="0"/>
              <a:t> 진행하면 인풋 사이즈와 동일한 사이즈의 </a:t>
            </a:r>
            <a:r>
              <a:rPr lang="ko-KR" altLang="en-US" sz="1200" dirty="0" err="1"/>
              <a:t>피쳐맵을</a:t>
            </a:r>
            <a:r>
              <a:rPr lang="ko-KR" altLang="en-US" sz="1200" dirty="0"/>
              <a:t> 얻을 수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만약 이미지의 가장자리에 있는 정보가 중요한 정보였을 경우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제로패딩을</a:t>
            </a:r>
            <a:r>
              <a:rPr lang="ko-KR" altLang="en-US" sz="1200" dirty="0"/>
              <a:t> 하지 않으면 가장자리의 이미지가 점점 없어져 학습 성능이 떨어지게 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마지막으로 여기서 </a:t>
            </a:r>
            <a:r>
              <a:rPr lang="ko-KR" altLang="en-US" sz="1200" dirty="0" err="1"/>
              <a:t>언급할만한</a:t>
            </a:r>
            <a:r>
              <a:rPr lang="ko-KR" altLang="en-US" sz="1200" dirty="0"/>
              <a:t> 부분은 가중치 공유입니다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필터 하나를 가지고 인풋을 전부 훑으면서 </a:t>
            </a:r>
            <a:r>
              <a:rPr lang="ko-KR" altLang="en-US" sz="1200" dirty="0" err="1"/>
              <a:t>피쳐맵을</a:t>
            </a:r>
            <a:r>
              <a:rPr lang="ko-KR" altLang="en-US" sz="1200" dirty="0"/>
              <a:t> 계산했기 때문에 </a:t>
            </a:r>
            <a:r>
              <a:rPr lang="ko-KR" altLang="en-US" sz="1200" dirty="0" err="1"/>
              <a:t>아웃풋노드를</a:t>
            </a:r>
            <a:r>
              <a:rPr lang="ko-KR" altLang="en-US" sz="1200" dirty="0"/>
              <a:t> 계산하는 과정에서 하나의 가중치 벡터만 사용하면 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이것을 가중치 공유라고 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가중치를 공유하고 있기 때문에 가중치를 갱신할 때에 한번에 갱신됩니다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계산량이</a:t>
            </a:r>
            <a:r>
              <a:rPr lang="ko-KR" altLang="en-US" sz="1200" dirty="0"/>
              <a:t> 획기적으로 줄어들기 때문에 학습 시간이 단축됩니다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2E8EA-4BBC-4779-A60E-DA72DDFF8F3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3398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1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280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Vanishing Gradient Problem(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기울기값이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사라지는 문제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인공신경망을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기울기값을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베이스로 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method(backpropagation)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학습시키려고 할 때 발생되는 어려움이다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것이 결국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미분값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즉 변화량을 의미하는데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변화량이 매우 작다면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network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효과적으로 학습시키지 못하고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error rate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미쳐 다 낮아지지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못한채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수렴해버리는 문제가 발생한다는 것 같다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425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이 그림에서는 윈도우의 크기가 </a:t>
            </a:r>
            <a:r>
              <a:rPr lang="en-US" altLang="ko-KR" sz="1200" dirty="0"/>
              <a:t>2x2</a:t>
            </a:r>
            <a:r>
              <a:rPr lang="ko-KR" altLang="en-US" sz="1200" dirty="0"/>
              <a:t>이고 </a:t>
            </a:r>
            <a:r>
              <a:rPr lang="ko-KR" altLang="en-US" sz="1200" dirty="0" err="1"/>
              <a:t>스트라이드가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인 </a:t>
            </a:r>
            <a:r>
              <a:rPr lang="ko-KR" altLang="en-US" sz="1200" dirty="0" err="1"/>
              <a:t>서브샘플링을</a:t>
            </a:r>
            <a:r>
              <a:rPr lang="ko-KR" altLang="en-US" sz="1200" dirty="0"/>
              <a:t> 나타내고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이미지를 인식할 때 이동이나 변형에도 출력결과가</a:t>
            </a:r>
            <a:r>
              <a:rPr lang="en-US" altLang="ko-KR" sz="1200" dirty="0"/>
              <a:t> </a:t>
            </a:r>
            <a:r>
              <a:rPr lang="ko-KR" altLang="en-US" sz="1200" dirty="0"/>
              <a:t>변하지 않도록 하려면 강하고 글로벌한 특징을 </a:t>
            </a:r>
            <a:r>
              <a:rPr lang="ko-KR" altLang="en-US" sz="1200" dirty="0" err="1"/>
              <a:t>추출해야합니다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171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496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1084C-C5EC-43DE-A90F-831C4D7FBF72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62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9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39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2017-11-16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333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2017-11-16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096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2017-11-16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323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2017-11-16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868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2017-11-16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04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2017-11-16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13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2017-11-16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2904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2017-11-16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338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075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2017-11-16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339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2017-11-16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812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B10C3-9445-41C9-B0E3-6F46B6581ACA}" type="datetimeFigureOut">
              <a:rPr lang="ko-KR" altLang="en-US" smtClean="0"/>
              <a:pPr/>
              <a:t>2017-11-16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613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5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13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5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5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5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F7DB-DB62-A043-BAAF-0F790FF2A447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63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BF7DB-DB62-A043-BAAF-0F790FF2A447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5337B-F046-F345-AC1D-E29AD76376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9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B10C3-9445-41C9-B0E3-6F46B6581ACA}" type="datetimeFigureOut">
              <a:rPr lang="ko-KR" altLang="en-US" smtClean="0"/>
              <a:pPr/>
              <a:t>2017-11-16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21A1A-18DB-49E8-9026-F70AE02BB2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038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5.jpe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00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20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6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Relationship Id="rId1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0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9.png"/><Relationship Id="rId7" Type="http://schemas.openxmlformats.org/officeDocument/2006/relationships/image" Target="../media/image450.png"/><Relationship Id="rId12" Type="http://schemas.openxmlformats.org/officeDocument/2006/relationships/image" Target="../media/image5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490.png"/><Relationship Id="rId5" Type="http://schemas.openxmlformats.org/officeDocument/2006/relationships/image" Target="../media/image51.png"/><Relationship Id="rId10" Type="http://schemas.openxmlformats.org/officeDocument/2006/relationships/image" Target="../media/image480.png"/><Relationship Id="rId4" Type="http://schemas.openxmlformats.org/officeDocument/2006/relationships/image" Target="../media/image50.png"/><Relationship Id="rId9" Type="http://schemas.openxmlformats.org/officeDocument/2006/relationships/image" Target="../media/image4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etamath1.github.io/cnn/index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66.png"/><Relationship Id="rId18" Type="http://schemas.openxmlformats.org/officeDocument/2006/relationships/image" Target="../media/image67.png"/><Relationship Id="rId3" Type="http://schemas.openxmlformats.org/officeDocument/2006/relationships/image" Target="../media/image59.png"/><Relationship Id="rId21" Type="http://schemas.openxmlformats.org/officeDocument/2006/relationships/image" Target="../media/image61.png"/><Relationship Id="rId7" Type="http://schemas.openxmlformats.org/officeDocument/2006/relationships/image" Target="../media/image600.png"/><Relationship Id="rId12" Type="http://schemas.openxmlformats.org/officeDocument/2006/relationships/image" Target="../media/image65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9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4.png"/><Relationship Id="rId5" Type="http://schemas.openxmlformats.org/officeDocument/2006/relationships/image" Target="../media/image6.jpe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0.png"/><Relationship Id="rId3" Type="http://schemas.openxmlformats.org/officeDocument/2006/relationships/image" Target="../media/image6.jpeg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17" Type="http://schemas.openxmlformats.org/officeDocument/2006/relationships/image" Target="../media/image72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66.png"/><Relationship Id="rId5" Type="http://schemas.openxmlformats.org/officeDocument/2006/relationships/image" Target="../media/image600.png"/><Relationship Id="rId15" Type="http://schemas.openxmlformats.org/officeDocument/2006/relationships/image" Target="../media/image700.png"/><Relationship Id="rId10" Type="http://schemas.openxmlformats.org/officeDocument/2006/relationships/image" Target="../media/image65.png"/><Relationship Id="rId19" Type="http://schemas.openxmlformats.org/officeDocument/2006/relationships/image" Target="../media/image81.png"/><Relationship Id="rId4" Type="http://schemas.openxmlformats.org/officeDocument/2006/relationships/image" Target="../media/image590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0.png"/><Relationship Id="rId18" Type="http://schemas.openxmlformats.org/officeDocument/2006/relationships/image" Target="../media/image94.png"/><Relationship Id="rId26" Type="http://schemas.openxmlformats.org/officeDocument/2006/relationships/image" Target="../media/image100.png"/><Relationship Id="rId3" Type="http://schemas.openxmlformats.org/officeDocument/2006/relationships/image" Target="../media/image83.png"/><Relationship Id="rId21" Type="http://schemas.openxmlformats.org/officeDocument/2006/relationships/image" Target="../media/image96.png"/><Relationship Id="rId7" Type="http://schemas.openxmlformats.org/officeDocument/2006/relationships/image" Target="../media/image86.png"/><Relationship Id="rId12" Type="http://schemas.microsoft.com/office/2007/relationships/hdphoto" Target="../media/hdphoto4.wdp"/><Relationship Id="rId17" Type="http://schemas.openxmlformats.org/officeDocument/2006/relationships/image" Target="../media/image93.png"/><Relationship Id="rId25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6" Type="http://schemas.microsoft.com/office/2007/relationships/hdphoto" Target="../media/hdphoto5.wdp"/><Relationship Id="rId20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24" Type="http://schemas.openxmlformats.org/officeDocument/2006/relationships/image" Target="../media/image98.png"/><Relationship Id="rId5" Type="http://schemas.openxmlformats.org/officeDocument/2006/relationships/image" Target="../media/image84.png"/><Relationship Id="rId15" Type="http://schemas.openxmlformats.org/officeDocument/2006/relationships/image" Target="../media/image92.png"/><Relationship Id="rId23" Type="http://schemas.microsoft.com/office/2007/relationships/hdphoto" Target="../media/hdphoto7.wdp"/><Relationship Id="rId10" Type="http://schemas.openxmlformats.org/officeDocument/2006/relationships/image" Target="../media/image88.jpeg"/><Relationship Id="rId19" Type="http://schemas.microsoft.com/office/2007/relationships/hdphoto" Target="../media/hdphoto6.wdp"/><Relationship Id="rId4" Type="http://schemas.microsoft.com/office/2007/relationships/hdphoto" Target="../media/hdphoto2.wdp"/><Relationship Id="rId9" Type="http://schemas.openxmlformats.org/officeDocument/2006/relationships/image" Target="../media/image87.png"/><Relationship Id="rId14" Type="http://schemas.openxmlformats.org/officeDocument/2006/relationships/image" Target="../media/image91.png"/><Relationship Id="rId22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jpeg"/><Relationship Id="rId18" Type="http://schemas.microsoft.com/office/2007/relationships/hdphoto" Target="../media/hdphoto6.wdp"/><Relationship Id="rId26" Type="http://schemas.openxmlformats.org/officeDocument/2006/relationships/image" Target="../media/image89.png"/><Relationship Id="rId3" Type="http://schemas.openxmlformats.org/officeDocument/2006/relationships/image" Target="../media/image103.png"/><Relationship Id="rId21" Type="http://schemas.openxmlformats.org/officeDocument/2006/relationships/image" Target="../media/image97.png"/><Relationship Id="rId7" Type="http://schemas.microsoft.com/office/2007/relationships/hdphoto" Target="../media/hdphoto2.wdp"/><Relationship Id="rId12" Type="http://schemas.openxmlformats.org/officeDocument/2006/relationships/image" Target="../media/image87.png"/><Relationship Id="rId17" Type="http://schemas.openxmlformats.org/officeDocument/2006/relationships/image" Target="../media/image94.png"/><Relationship Id="rId25" Type="http://schemas.openxmlformats.org/officeDocument/2006/relationships/image" Target="../media/image10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3.png"/><Relationship Id="rId20" Type="http://schemas.openxmlformats.org/officeDocument/2006/relationships/image" Target="../media/image96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microsoft.com/office/2007/relationships/hdphoto" Target="../media/hdphoto3.wdp"/><Relationship Id="rId24" Type="http://schemas.openxmlformats.org/officeDocument/2006/relationships/image" Target="../media/image99.png"/><Relationship Id="rId5" Type="http://schemas.openxmlformats.org/officeDocument/2006/relationships/image" Target="../media/image105.png"/><Relationship Id="rId15" Type="http://schemas.microsoft.com/office/2007/relationships/hdphoto" Target="../media/hdphoto5.wdp"/><Relationship Id="rId23" Type="http://schemas.openxmlformats.org/officeDocument/2006/relationships/image" Target="../media/image98.png"/><Relationship Id="rId28" Type="http://schemas.openxmlformats.org/officeDocument/2006/relationships/image" Target="../media/image90.png"/><Relationship Id="rId10" Type="http://schemas.openxmlformats.org/officeDocument/2006/relationships/image" Target="../media/image86.png"/><Relationship Id="rId19" Type="http://schemas.openxmlformats.org/officeDocument/2006/relationships/image" Target="../media/image95.jpeg"/><Relationship Id="rId4" Type="http://schemas.openxmlformats.org/officeDocument/2006/relationships/image" Target="../media/image104.png"/><Relationship Id="rId9" Type="http://schemas.openxmlformats.org/officeDocument/2006/relationships/image" Target="../media/image85.png"/><Relationship Id="rId14" Type="http://schemas.openxmlformats.org/officeDocument/2006/relationships/image" Target="../media/image92.png"/><Relationship Id="rId22" Type="http://schemas.microsoft.com/office/2007/relationships/hdphoto" Target="../media/hdphoto7.wdp"/><Relationship Id="rId27" Type="http://schemas.microsoft.com/office/2007/relationships/hdphoto" Target="../media/hdphoto4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.stanford.edu/people/karpathy/convnetjs/demo/cifar10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jpeg"/><Relationship Id="rId4" Type="http://schemas.openxmlformats.org/officeDocument/2006/relationships/image" Target="../media/image12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mi.eng.cam.ac.uk/projects/segnet/#demo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6128" y="1527685"/>
            <a:ext cx="7772400" cy="1956604"/>
          </a:xfrm>
          <a:effectLst/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altLang="ko-KR" spc="-150" dirty="0">
                <a:solidFill>
                  <a:srgbClr val="1D2B37"/>
                </a:solidFill>
                <a:latin typeface="맑은 고딕"/>
                <a:cs typeface="Arial"/>
              </a:rPr>
              <a:t>Convolutional Neural Network</a:t>
            </a:r>
            <a:endParaRPr lang="en-US" sz="6000" spc="-150" dirty="0">
              <a:solidFill>
                <a:srgbClr val="1D2B37"/>
              </a:solidFill>
              <a:latin typeface="맑은 고딕"/>
              <a:ea typeface="맑은 고딕" panose="020B0503020000020004" pitchFamily="50" charset="-127"/>
              <a:cs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11927" y="3040259"/>
            <a:ext cx="7613467" cy="0"/>
          </a:xfrm>
          <a:prstGeom prst="line">
            <a:avLst/>
          </a:prstGeom>
          <a:ln w="12700">
            <a:solidFill>
              <a:srgbClr val="1D2B37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0FA9261-8EED-4AF6-A85F-A3B1E96857AB}"/>
              </a:ext>
            </a:extLst>
          </p:cNvPr>
          <p:cNvSpPr txBox="1">
            <a:spLocks/>
          </p:cNvSpPr>
          <p:nvPr/>
        </p:nvSpPr>
        <p:spPr>
          <a:xfrm>
            <a:off x="2104209" y="5172701"/>
            <a:ext cx="6400800" cy="1183649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400" dirty="0">
                <a:solidFill>
                  <a:schemeClr val="bg1"/>
                </a:solidFill>
                <a:latin typeface="맑은 고딕"/>
                <a:ea typeface="Arial" panose="020B0400000000000000" pitchFamily="34" charset="-127"/>
                <a:cs typeface="Arial"/>
              </a:rPr>
              <a:t>2017200966</a:t>
            </a:r>
          </a:p>
          <a:p>
            <a:pPr algn="r"/>
            <a:r>
              <a:rPr lang="ko-KR" altLang="en-US" sz="1400" dirty="0">
                <a:solidFill>
                  <a:schemeClr val="bg1"/>
                </a:solidFill>
                <a:latin typeface="맑은 고딕"/>
                <a:ea typeface="Arial" panose="020B0400000000000000" pitchFamily="34" charset="-127"/>
                <a:cs typeface="Arial"/>
              </a:rPr>
              <a:t>한양대학교 인공지능연구실</a:t>
            </a:r>
            <a:endParaRPr lang="en-US" altLang="ko-KR" sz="1400" dirty="0">
              <a:solidFill>
                <a:schemeClr val="bg1"/>
              </a:solidFill>
              <a:latin typeface="맑은 고딕"/>
              <a:ea typeface="Arial" panose="020B0400000000000000" pitchFamily="34" charset="-127"/>
              <a:cs typeface="Arial"/>
            </a:endParaRPr>
          </a:p>
          <a:p>
            <a:pPr algn="r"/>
            <a:r>
              <a:rPr lang="ko-KR" altLang="en-US" sz="1400" dirty="0" err="1">
                <a:solidFill>
                  <a:schemeClr val="bg1"/>
                </a:solidFill>
                <a:latin typeface="맑은 고딕"/>
                <a:ea typeface="Arial" panose="020B0400000000000000" pitchFamily="34" charset="-127"/>
                <a:cs typeface="Arial"/>
              </a:rPr>
              <a:t>조수필</a:t>
            </a:r>
            <a:endParaRPr lang="en-US" altLang="ko-KR" sz="1400" dirty="0">
              <a:solidFill>
                <a:schemeClr val="bg1"/>
              </a:solidFill>
              <a:latin typeface="맑은 고딕"/>
              <a:ea typeface="Arial" panose="020B0400000000000000" pitchFamily="34" charset="-127"/>
              <a:cs typeface="Arial"/>
            </a:endParaRP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E6EB9231-5B60-454E-BE7B-1874E0266A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5B623D84-3E49-41C0-AACA-65E3A926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414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/>
          </p:nvPr>
        </p:nvGraphicFramePr>
        <p:xfrm>
          <a:off x="1595110" y="3446434"/>
          <a:ext cx="1720755" cy="1622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151">
                  <a:extLst>
                    <a:ext uri="{9D8B030D-6E8A-4147-A177-3AD203B41FA5}">
                      <a16:colId xmlns:a16="http://schemas.microsoft.com/office/drawing/2014/main" val="524067644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3066182755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2146013999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2463359976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60410851"/>
                    </a:ext>
                  </a:extLst>
                </a:gridCol>
              </a:tblGrid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1787107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038345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51365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4945266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8791954"/>
                  </a:ext>
                </a:extLst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362866"/>
              </p:ext>
            </p:extLst>
          </p:nvPr>
        </p:nvGraphicFramePr>
        <p:xfrm>
          <a:off x="3962147" y="2723416"/>
          <a:ext cx="1032453" cy="9737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151">
                  <a:extLst>
                    <a:ext uri="{9D8B030D-6E8A-4147-A177-3AD203B41FA5}">
                      <a16:colId xmlns:a16="http://schemas.microsoft.com/office/drawing/2014/main" val="524067644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3066182755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2146013999"/>
                    </a:ext>
                  </a:extLst>
                </a:gridCol>
              </a:tblGrid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87107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038345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-1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-1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-1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951365"/>
                  </a:ext>
                </a:extLst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1774806" y="3018233"/>
            <a:ext cx="13613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Input Image</a:t>
            </a:r>
            <a:endParaRPr lang="ko-KR" altLang="en-US" sz="1350" dirty="0"/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109558"/>
              </p:ext>
            </p:extLst>
          </p:nvPr>
        </p:nvGraphicFramePr>
        <p:xfrm>
          <a:off x="3962147" y="4795249"/>
          <a:ext cx="1032453" cy="9737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151">
                  <a:extLst>
                    <a:ext uri="{9D8B030D-6E8A-4147-A177-3AD203B41FA5}">
                      <a16:colId xmlns:a16="http://schemas.microsoft.com/office/drawing/2014/main" val="524067644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3066182755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2146013999"/>
                    </a:ext>
                  </a:extLst>
                </a:gridCol>
              </a:tblGrid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-1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787107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-1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038345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-1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51365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4068940" y="2454793"/>
            <a:ext cx="8188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Filter 1</a:t>
            </a:r>
            <a:endParaRPr lang="ko-KR" altLang="en-US" sz="1350" dirty="0"/>
          </a:p>
        </p:txBody>
      </p:sp>
      <p:sp>
        <p:nvSpPr>
          <p:cNvPr id="58" name="TextBox 57"/>
          <p:cNvSpPr txBox="1"/>
          <p:nvPr/>
        </p:nvSpPr>
        <p:spPr>
          <a:xfrm>
            <a:off x="4068941" y="4518250"/>
            <a:ext cx="8188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Filter 2</a:t>
            </a:r>
            <a:endParaRPr lang="ko-KR" altLang="en-US" sz="1350" dirty="0"/>
          </a:p>
        </p:txBody>
      </p:sp>
      <p:sp>
        <p:nvSpPr>
          <p:cNvPr id="59" name="직사각형 58"/>
          <p:cNvSpPr/>
          <p:nvPr/>
        </p:nvSpPr>
        <p:spPr>
          <a:xfrm>
            <a:off x="1595110" y="3446433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0" name="직사각형 59"/>
          <p:cNvSpPr/>
          <p:nvPr/>
        </p:nvSpPr>
        <p:spPr>
          <a:xfrm>
            <a:off x="3961297" y="2713177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838910"/>
              </p:ext>
            </p:extLst>
          </p:nvPr>
        </p:nvGraphicFramePr>
        <p:xfrm>
          <a:off x="6514168" y="2695305"/>
          <a:ext cx="1032453" cy="9737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151">
                  <a:extLst>
                    <a:ext uri="{9D8B030D-6E8A-4147-A177-3AD203B41FA5}">
                      <a16:colId xmlns:a16="http://schemas.microsoft.com/office/drawing/2014/main" val="524067644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3066182755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2146013999"/>
                    </a:ext>
                  </a:extLst>
                </a:gridCol>
              </a:tblGrid>
              <a:tr h="3245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87107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038345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951365"/>
                  </a:ext>
                </a:extLst>
              </a:tr>
            </a:tbl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6510923" y="2407216"/>
            <a:ext cx="1034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Output 1</a:t>
            </a:r>
            <a:endParaRPr lang="ko-KR" altLang="en-US" sz="1350" dirty="0"/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319525"/>
              </p:ext>
            </p:extLst>
          </p:nvPr>
        </p:nvGraphicFramePr>
        <p:xfrm>
          <a:off x="6526109" y="4797846"/>
          <a:ext cx="1032453" cy="9737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151">
                  <a:extLst>
                    <a:ext uri="{9D8B030D-6E8A-4147-A177-3AD203B41FA5}">
                      <a16:colId xmlns:a16="http://schemas.microsoft.com/office/drawing/2014/main" val="524067644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3066182755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2146013999"/>
                    </a:ext>
                  </a:extLst>
                </a:gridCol>
              </a:tblGrid>
              <a:tr h="3245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87107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038345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951365"/>
                  </a:ext>
                </a:extLst>
              </a:tr>
            </a:tbl>
          </a:graphicData>
        </a:graphic>
      </p:graphicFrame>
      <p:sp>
        <p:nvSpPr>
          <p:cNvPr id="64" name="TextBox 63"/>
          <p:cNvSpPr txBox="1"/>
          <p:nvPr/>
        </p:nvSpPr>
        <p:spPr>
          <a:xfrm>
            <a:off x="6526109" y="4517236"/>
            <a:ext cx="1034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Output 2</a:t>
            </a:r>
            <a:endParaRPr lang="ko-KR" altLang="en-US" sz="1350" dirty="0"/>
          </a:p>
        </p:txBody>
      </p:sp>
      <p:cxnSp>
        <p:nvCxnSpPr>
          <p:cNvPr id="66" name="직선 화살표 연결선 65"/>
          <p:cNvCxnSpPr/>
          <p:nvPr/>
        </p:nvCxnSpPr>
        <p:spPr>
          <a:xfrm flipV="1">
            <a:off x="3418224" y="3446058"/>
            <a:ext cx="399197" cy="3206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cxnSpLocks/>
          </p:cNvCxnSpPr>
          <p:nvPr/>
        </p:nvCxnSpPr>
        <p:spPr>
          <a:xfrm flipV="1">
            <a:off x="5129893" y="3200063"/>
            <a:ext cx="1204580" cy="11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cxnSpLocks/>
          </p:cNvCxnSpPr>
          <p:nvPr/>
        </p:nvCxnSpPr>
        <p:spPr>
          <a:xfrm flipV="1">
            <a:off x="5129893" y="5276450"/>
            <a:ext cx="1204580" cy="11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cxnSpLocks/>
          </p:cNvCxnSpPr>
          <p:nvPr/>
        </p:nvCxnSpPr>
        <p:spPr>
          <a:xfrm>
            <a:off x="3410017" y="4731750"/>
            <a:ext cx="391313" cy="3796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514168" y="2715776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-3</a:t>
            </a:r>
            <a:endParaRPr lang="ko-KR" altLang="en-US" sz="1350" dirty="0"/>
          </a:p>
        </p:txBody>
      </p:sp>
      <p:sp>
        <p:nvSpPr>
          <p:cNvPr id="73" name="직사각형 72"/>
          <p:cNvSpPr/>
          <p:nvPr/>
        </p:nvSpPr>
        <p:spPr>
          <a:xfrm>
            <a:off x="1936306" y="3449841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4" name="직사각형 73"/>
          <p:cNvSpPr/>
          <p:nvPr/>
        </p:nvSpPr>
        <p:spPr>
          <a:xfrm>
            <a:off x="2284324" y="3439607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5" name="직사각형 74"/>
          <p:cNvSpPr/>
          <p:nvPr/>
        </p:nvSpPr>
        <p:spPr>
          <a:xfrm>
            <a:off x="1600228" y="3768861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6" name="직사각형 75"/>
          <p:cNvSpPr/>
          <p:nvPr/>
        </p:nvSpPr>
        <p:spPr>
          <a:xfrm>
            <a:off x="1929484" y="3770566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7" name="직사각형 76"/>
          <p:cNvSpPr/>
          <p:nvPr/>
        </p:nvSpPr>
        <p:spPr>
          <a:xfrm>
            <a:off x="2277502" y="3770565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8" name="직사각형 77"/>
          <p:cNvSpPr/>
          <p:nvPr/>
        </p:nvSpPr>
        <p:spPr>
          <a:xfrm>
            <a:off x="3961297" y="4805201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9" name="TextBox 78"/>
          <p:cNvSpPr txBox="1"/>
          <p:nvPr/>
        </p:nvSpPr>
        <p:spPr>
          <a:xfrm>
            <a:off x="6863892" y="2717481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-3</a:t>
            </a:r>
            <a:endParaRPr lang="ko-KR" altLang="en-US" sz="1350" dirty="0"/>
          </a:p>
        </p:txBody>
      </p:sp>
      <p:sp>
        <p:nvSpPr>
          <p:cNvPr id="80" name="TextBox 79"/>
          <p:cNvSpPr txBox="1"/>
          <p:nvPr/>
        </p:nvSpPr>
        <p:spPr>
          <a:xfrm>
            <a:off x="7191442" y="2717482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-3</a:t>
            </a:r>
            <a:endParaRPr lang="ko-KR" altLang="en-US" sz="1350" dirty="0"/>
          </a:p>
        </p:txBody>
      </p:sp>
      <p:sp>
        <p:nvSpPr>
          <p:cNvPr id="82" name="TextBox 81"/>
          <p:cNvSpPr txBox="1"/>
          <p:nvPr/>
        </p:nvSpPr>
        <p:spPr>
          <a:xfrm>
            <a:off x="6515873" y="3045029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83" name="TextBox 82"/>
          <p:cNvSpPr txBox="1"/>
          <p:nvPr/>
        </p:nvSpPr>
        <p:spPr>
          <a:xfrm>
            <a:off x="6853658" y="3045029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84" name="TextBox 83"/>
          <p:cNvSpPr txBox="1"/>
          <p:nvPr/>
        </p:nvSpPr>
        <p:spPr>
          <a:xfrm>
            <a:off x="7201676" y="3045031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86" name="TextBox 85"/>
          <p:cNvSpPr txBox="1"/>
          <p:nvPr/>
        </p:nvSpPr>
        <p:spPr>
          <a:xfrm>
            <a:off x="6515873" y="3372577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3</a:t>
            </a:r>
            <a:endParaRPr lang="ko-KR" altLang="en-US" sz="1350" dirty="0"/>
          </a:p>
        </p:txBody>
      </p:sp>
      <p:sp>
        <p:nvSpPr>
          <p:cNvPr id="87" name="TextBox 86"/>
          <p:cNvSpPr txBox="1"/>
          <p:nvPr/>
        </p:nvSpPr>
        <p:spPr>
          <a:xfrm>
            <a:off x="6853658" y="3372578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3</a:t>
            </a:r>
            <a:endParaRPr lang="ko-KR" altLang="en-US" sz="1350" dirty="0"/>
          </a:p>
        </p:txBody>
      </p:sp>
      <p:sp>
        <p:nvSpPr>
          <p:cNvPr id="88" name="TextBox 87"/>
          <p:cNvSpPr txBox="1"/>
          <p:nvPr/>
        </p:nvSpPr>
        <p:spPr>
          <a:xfrm>
            <a:off x="7201676" y="3372578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3</a:t>
            </a:r>
            <a:endParaRPr lang="ko-KR" altLang="en-US" sz="1350" dirty="0"/>
          </a:p>
        </p:txBody>
      </p:sp>
      <p:sp>
        <p:nvSpPr>
          <p:cNvPr id="94" name="직사각형 93"/>
          <p:cNvSpPr/>
          <p:nvPr/>
        </p:nvSpPr>
        <p:spPr>
          <a:xfrm>
            <a:off x="1597956" y="4094127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5" name="직사각형 94"/>
          <p:cNvSpPr/>
          <p:nvPr/>
        </p:nvSpPr>
        <p:spPr>
          <a:xfrm>
            <a:off x="1936306" y="4097535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6" name="직사각형 95"/>
          <p:cNvSpPr/>
          <p:nvPr/>
        </p:nvSpPr>
        <p:spPr>
          <a:xfrm>
            <a:off x="2284324" y="4097535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8" name="TextBox 107"/>
          <p:cNvSpPr txBox="1"/>
          <p:nvPr/>
        </p:nvSpPr>
        <p:spPr>
          <a:xfrm>
            <a:off x="6534815" y="4818208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109" name="TextBox 108"/>
          <p:cNvSpPr txBox="1"/>
          <p:nvPr/>
        </p:nvSpPr>
        <p:spPr>
          <a:xfrm>
            <a:off x="6884539" y="4819912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110" name="TextBox 109"/>
          <p:cNvSpPr txBox="1"/>
          <p:nvPr/>
        </p:nvSpPr>
        <p:spPr>
          <a:xfrm>
            <a:off x="7212089" y="4819913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111" name="TextBox 110"/>
          <p:cNvSpPr txBox="1"/>
          <p:nvPr/>
        </p:nvSpPr>
        <p:spPr>
          <a:xfrm>
            <a:off x="6536519" y="5147461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112" name="TextBox 111"/>
          <p:cNvSpPr txBox="1"/>
          <p:nvPr/>
        </p:nvSpPr>
        <p:spPr>
          <a:xfrm>
            <a:off x="6874304" y="5147461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113" name="TextBox 112"/>
          <p:cNvSpPr txBox="1"/>
          <p:nvPr/>
        </p:nvSpPr>
        <p:spPr>
          <a:xfrm>
            <a:off x="7222323" y="5147463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114" name="TextBox 113"/>
          <p:cNvSpPr txBox="1"/>
          <p:nvPr/>
        </p:nvSpPr>
        <p:spPr>
          <a:xfrm>
            <a:off x="6536519" y="5475009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115" name="TextBox 114"/>
          <p:cNvSpPr txBox="1"/>
          <p:nvPr/>
        </p:nvSpPr>
        <p:spPr>
          <a:xfrm>
            <a:off x="6874304" y="5475010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116" name="TextBox 115"/>
          <p:cNvSpPr txBox="1"/>
          <p:nvPr/>
        </p:nvSpPr>
        <p:spPr>
          <a:xfrm>
            <a:off x="7222323" y="5475010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117" name="TextBox 116"/>
          <p:cNvSpPr txBox="1"/>
          <p:nvPr/>
        </p:nvSpPr>
        <p:spPr>
          <a:xfrm>
            <a:off x="6386658" y="1692255"/>
            <a:ext cx="13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endParaRPr lang="ko-KR" altLang="en-US" dirty="0"/>
          </a:p>
        </p:txBody>
      </p:sp>
      <p:sp>
        <p:nvSpPr>
          <p:cNvPr id="118" name="직사각형 117"/>
          <p:cNvSpPr/>
          <p:nvPr/>
        </p:nvSpPr>
        <p:spPr>
          <a:xfrm>
            <a:off x="6354858" y="1607680"/>
            <a:ext cx="1362410" cy="43987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79967896-299B-4B34-BD4F-08ED448763D1}"/>
              </a:ext>
            </a:extLst>
          </p:cNvPr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2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Feedforward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200" dirty="0">
                <a:solidFill>
                  <a:prstClr val="black"/>
                </a:solidFill>
                <a:latin typeface="맑은 고딕" panose="020D0604000000000000"/>
                <a:cs typeface="+mn-cs"/>
              </a:rPr>
              <a:t>Convolution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994A55B-D12A-49F6-8F3D-CC14F1A619FF}"/>
              </a:ext>
            </a:extLst>
          </p:cNvPr>
          <p:cNvCxnSpPr>
            <a:cxnSpLocks/>
          </p:cNvCxnSpPr>
          <p:nvPr/>
        </p:nvCxnSpPr>
        <p:spPr>
          <a:xfrm>
            <a:off x="772039" y="0"/>
            <a:ext cx="11747" cy="1079867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C6004A2-BA9D-43C1-83D5-2E3BF3462DA3}"/>
              </a:ext>
            </a:extLst>
          </p:cNvPr>
          <p:cNvSpPr/>
          <p:nvPr/>
        </p:nvSpPr>
        <p:spPr>
          <a:xfrm>
            <a:off x="770723" y="1343867"/>
            <a:ext cx="713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Convolution </a:t>
            </a: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연산 예시</a:t>
            </a:r>
          </a:p>
        </p:txBody>
      </p:sp>
    </p:spTree>
    <p:extLst>
      <p:ext uri="{BB962C8B-B14F-4D97-AF65-F5344CB8AC3E}">
        <p14:creationId xmlns:p14="http://schemas.microsoft.com/office/powerpoint/2010/main" val="31589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72" grpId="0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/>
      <p:bldP spid="80" grpId="0"/>
      <p:bldP spid="82" grpId="0"/>
      <p:bldP spid="83" grpId="0"/>
      <p:bldP spid="84" grpId="0"/>
      <p:bldP spid="86" grpId="0"/>
      <p:bldP spid="87" grpId="0"/>
      <p:bldP spid="88" grpId="0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A0D36A-D9CD-4CD6-BA7A-FA331885EF01}"/>
              </a:ext>
            </a:extLst>
          </p:cNvPr>
          <p:cNvSpPr/>
          <p:nvPr/>
        </p:nvSpPr>
        <p:spPr>
          <a:xfrm>
            <a:off x="1193417" y="2950525"/>
            <a:ext cx="936302" cy="960059"/>
          </a:xfrm>
          <a:prstGeom prst="rect">
            <a:avLst/>
          </a:prstGeom>
          <a:solidFill>
            <a:srgbClr val="DAE8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F9BF8D9-143A-4268-8B76-8A0C7B2A3161}"/>
              </a:ext>
            </a:extLst>
          </p:cNvPr>
          <p:cNvSpPr/>
          <p:nvPr/>
        </p:nvSpPr>
        <p:spPr>
          <a:xfrm>
            <a:off x="1507742" y="2950525"/>
            <a:ext cx="936302" cy="960059"/>
          </a:xfrm>
          <a:prstGeom prst="rect">
            <a:avLst/>
          </a:prstGeom>
          <a:solidFill>
            <a:srgbClr val="DAE8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DEF5694-A0AB-4D7D-B42A-285167556DD1}"/>
              </a:ext>
            </a:extLst>
          </p:cNvPr>
          <p:cNvSpPr/>
          <p:nvPr/>
        </p:nvSpPr>
        <p:spPr>
          <a:xfrm>
            <a:off x="1817781" y="2950525"/>
            <a:ext cx="936302" cy="960059"/>
          </a:xfrm>
          <a:prstGeom prst="rect">
            <a:avLst/>
          </a:prstGeom>
          <a:solidFill>
            <a:srgbClr val="DAE8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06407-A4FB-4392-BB0A-E8F8B872AC7A}"/>
              </a:ext>
            </a:extLst>
          </p:cNvPr>
          <p:cNvSpPr/>
          <p:nvPr/>
        </p:nvSpPr>
        <p:spPr>
          <a:xfrm>
            <a:off x="2135920" y="2950525"/>
            <a:ext cx="936302" cy="960059"/>
          </a:xfrm>
          <a:prstGeom prst="rect">
            <a:avLst/>
          </a:prstGeom>
          <a:solidFill>
            <a:srgbClr val="DAE8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3BDEB4A-C856-4FDA-A10D-C3EB0C4382D6}"/>
              </a:ext>
            </a:extLst>
          </p:cNvPr>
          <p:cNvSpPr/>
          <p:nvPr/>
        </p:nvSpPr>
        <p:spPr>
          <a:xfrm>
            <a:off x="2439758" y="2950525"/>
            <a:ext cx="936302" cy="960059"/>
          </a:xfrm>
          <a:prstGeom prst="rect">
            <a:avLst/>
          </a:prstGeom>
          <a:solidFill>
            <a:srgbClr val="DAE8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79967896-299B-4B34-BD4F-08ED448763D1}"/>
              </a:ext>
            </a:extLst>
          </p:cNvPr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2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Feedforward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200" dirty="0">
                <a:solidFill>
                  <a:prstClr val="black"/>
                </a:solidFill>
                <a:latin typeface="맑은 고딕" panose="020D0604000000000000"/>
                <a:cs typeface="+mn-cs"/>
              </a:rPr>
              <a:t>Convolution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994A55B-D12A-49F6-8F3D-CC14F1A619FF}"/>
              </a:ext>
            </a:extLst>
          </p:cNvPr>
          <p:cNvCxnSpPr>
            <a:cxnSpLocks/>
          </p:cNvCxnSpPr>
          <p:nvPr/>
        </p:nvCxnSpPr>
        <p:spPr>
          <a:xfrm>
            <a:off x="772075" y="3384"/>
            <a:ext cx="11711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3CDEF88-F850-4BCC-9384-7B03C6BD4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248892"/>
              </p:ext>
            </p:extLst>
          </p:nvPr>
        </p:nvGraphicFramePr>
        <p:xfrm>
          <a:off x="1188654" y="2950515"/>
          <a:ext cx="2194556" cy="2239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508">
                  <a:extLst>
                    <a:ext uri="{9D8B030D-6E8A-4147-A177-3AD203B41FA5}">
                      <a16:colId xmlns:a16="http://schemas.microsoft.com/office/drawing/2014/main" val="3705167071"/>
                    </a:ext>
                  </a:extLst>
                </a:gridCol>
                <a:gridCol w="313508">
                  <a:extLst>
                    <a:ext uri="{9D8B030D-6E8A-4147-A177-3AD203B41FA5}">
                      <a16:colId xmlns:a16="http://schemas.microsoft.com/office/drawing/2014/main" val="2571360392"/>
                    </a:ext>
                  </a:extLst>
                </a:gridCol>
                <a:gridCol w="313508">
                  <a:extLst>
                    <a:ext uri="{9D8B030D-6E8A-4147-A177-3AD203B41FA5}">
                      <a16:colId xmlns:a16="http://schemas.microsoft.com/office/drawing/2014/main" val="4257603172"/>
                    </a:ext>
                  </a:extLst>
                </a:gridCol>
                <a:gridCol w="313508">
                  <a:extLst>
                    <a:ext uri="{9D8B030D-6E8A-4147-A177-3AD203B41FA5}">
                      <a16:colId xmlns:a16="http://schemas.microsoft.com/office/drawing/2014/main" val="2565378999"/>
                    </a:ext>
                  </a:extLst>
                </a:gridCol>
                <a:gridCol w="313508">
                  <a:extLst>
                    <a:ext uri="{9D8B030D-6E8A-4147-A177-3AD203B41FA5}">
                      <a16:colId xmlns:a16="http://schemas.microsoft.com/office/drawing/2014/main" val="1444228969"/>
                    </a:ext>
                  </a:extLst>
                </a:gridCol>
                <a:gridCol w="313508">
                  <a:extLst>
                    <a:ext uri="{9D8B030D-6E8A-4147-A177-3AD203B41FA5}">
                      <a16:colId xmlns:a16="http://schemas.microsoft.com/office/drawing/2014/main" val="2075226931"/>
                    </a:ext>
                  </a:extLst>
                </a:gridCol>
                <a:gridCol w="313508">
                  <a:extLst>
                    <a:ext uri="{9D8B030D-6E8A-4147-A177-3AD203B41FA5}">
                      <a16:colId xmlns:a16="http://schemas.microsoft.com/office/drawing/2014/main" val="2242678928"/>
                    </a:ext>
                  </a:extLst>
                </a:gridCol>
              </a:tblGrid>
              <a:tr h="31994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432982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821676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334937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57829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65172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122031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998866"/>
                  </a:ext>
                </a:extLst>
              </a:tr>
            </a:tbl>
          </a:graphicData>
        </a:graphic>
      </p:graphicFrame>
      <p:sp>
        <p:nvSpPr>
          <p:cNvPr id="97" name="직사각형 96">
            <a:extLst>
              <a:ext uri="{FF2B5EF4-FFF2-40B4-BE49-F238E27FC236}">
                <a16:creationId xmlns:a16="http://schemas.microsoft.com/office/drawing/2014/main" id="{DED5B458-4DF0-4F6A-B311-7B64BE414E61}"/>
              </a:ext>
            </a:extLst>
          </p:cNvPr>
          <p:cNvSpPr/>
          <p:nvPr/>
        </p:nvSpPr>
        <p:spPr>
          <a:xfrm>
            <a:off x="542530" y="1523481"/>
            <a:ext cx="8349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D0604000000000000"/>
                <a:ea typeface="맑은 고딕" panose="020D0604000000000000"/>
              </a:rPr>
              <a:t>Stride </a:t>
            </a: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: Convolution</a:t>
            </a: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을 진행할 때</a:t>
            </a: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, </a:t>
            </a: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필터의 이동 간격</a:t>
            </a: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.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D0604000000000000"/>
                <a:ea typeface="맑은 고딕" panose="020D0604000000000000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D0604000000000000"/>
                <a:ea typeface="맑은 고딕" panose="020D0604000000000000"/>
              </a:rPr>
              <a:t>일반적인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D0604000000000000"/>
                <a:ea typeface="맑은 고딕" panose="020D0604000000000000"/>
              </a:rPr>
              <a:t>Stride :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D0604000000000000"/>
              <a:ea typeface="맑은 고딕" panose="020D06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Stride</a:t>
            </a: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 에 따른 </a:t>
            </a: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Output size </a:t>
            </a: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변화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C2F35B1-E789-431A-B45D-124DE9A87137}"/>
              </a:ext>
            </a:extLst>
          </p:cNvPr>
          <p:cNvSpPr/>
          <p:nvPr/>
        </p:nvSpPr>
        <p:spPr>
          <a:xfrm>
            <a:off x="3981992" y="3658962"/>
            <a:ext cx="60521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Stride = 1 </a:t>
            </a:r>
            <a:r>
              <a:rPr lang="ko-KR" altLang="en-US"/>
              <a:t>일 때</a:t>
            </a:r>
            <a:r>
              <a:rPr lang="en-US" altLang="ko-KR" dirty="0"/>
              <a:t>, filter </a:t>
            </a:r>
            <a:r>
              <a:rPr lang="ko-KR" altLang="en-US" dirty="0"/>
              <a:t>의 이동 </a:t>
            </a:r>
            <a:r>
              <a:rPr lang="ko-KR" altLang="en-US"/>
              <a:t>횟수 </a:t>
            </a:r>
            <a:r>
              <a:rPr lang="en-US" altLang="ko-KR"/>
              <a:t>: 5</a:t>
            </a:r>
            <a:r>
              <a:rPr lang="ko-KR" altLang="en-US"/>
              <a:t>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/>
              <a:t>따라서</a:t>
            </a:r>
            <a:r>
              <a:rPr lang="en-US" altLang="ko-KR" dirty="0"/>
              <a:t>, Convolution</a:t>
            </a:r>
            <a:r>
              <a:rPr lang="ko-KR" altLang="en-US" dirty="0"/>
              <a:t>의 </a:t>
            </a:r>
            <a:r>
              <a:rPr lang="ko-KR" altLang="en-US"/>
              <a:t>결과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/>
              <a:t>5</a:t>
            </a:r>
            <a:r>
              <a:rPr lang="ko-KR" altLang="en-US"/>
              <a:t>Ｘ</a:t>
            </a:r>
            <a:r>
              <a:rPr lang="en-US" altLang="ko-KR"/>
              <a:t>5 Matrix </a:t>
            </a:r>
            <a:r>
              <a:rPr lang="ko-KR" altLang="en-US"/>
              <a:t>생성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0B2C7CE-E07B-440D-98C4-01108C456EA0}"/>
              </a:ext>
            </a:extLst>
          </p:cNvPr>
          <p:cNvSpPr/>
          <p:nvPr/>
        </p:nvSpPr>
        <p:spPr>
          <a:xfrm>
            <a:off x="3981992" y="3658962"/>
            <a:ext cx="60521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Stride = 2 </a:t>
            </a:r>
            <a:r>
              <a:rPr lang="ko-KR" altLang="en-US"/>
              <a:t>일 때</a:t>
            </a:r>
            <a:r>
              <a:rPr lang="en-US" altLang="ko-KR" dirty="0"/>
              <a:t>, filter </a:t>
            </a:r>
            <a:r>
              <a:rPr lang="ko-KR" altLang="en-US" dirty="0"/>
              <a:t>의 이동 </a:t>
            </a:r>
            <a:r>
              <a:rPr lang="ko-KR" altLang="en-US"/>
              <a:t>횟수 </a:t>
            </a:r>
            <a:r>
              <a:rPr lang="en-US" altLang="ko-KR"/>
              <a:t>: 3</a:t>
            </a:r>
            <a:r>
              <a:rPr lang="ko-KR" altLang="en-US"/>
              <a:t>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/>
              <a:t>따라서</a:t>
            </a:r>
            <a:r>
              <a:rPr lang="en-US" altLang="ko-KR" dirty="0"/>
              <a:t>, Convolution</a:t>
            </a:r>
            <a:r>
              <a:rPr lang="ko-KR" altLang="en-US" dirty="0"/>
              <a:t>의 </a:t>
            </a:r>
            <a:r>
              <a:rPr lang="ko-KR" altLang="en-US"/>
              <a:t>결과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/>
              <a:t>3</a:t>
            </a:r>
            <a:r>
              <a:rPr lang="ko-KR" altLang="en-US"/>
              <a:t>Ｘ</a:t>
            </a:r>
            <a:r>
              <a:rPr lang="en-US" altLang="ko-KR"/>
              <a:t>3 Matrix </a:t>
            </a:r>
            <a:r>
              <a:rPr lang="ko-KR" altLang="en-US"/>
              <a:t>생성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9B5A91-57A1-4D37-8CF4-27CE847AEDFE}"/>
              </a:ext>
            </a:extLst>
          </p:cNvPr>
          <p:cNvSpPr/>
          <p:nvPr/>
        </p:nvSpPr>
        <p:spPr>
          <a:xfrm>
            <a:off x="4043751" y="2986109"/>
            <a:ext cx="2383464" cy="3846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Stride = 1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인 경우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A87500A-2855-4299-BC35-D42B4B89934C}"/>
              </a:ext>
            </a:extLst>
          </p:cNvPr>
          <p:cNvSpPr/>
          <p:nvPr/>
        </p:nvSpPr>
        <p:spPr>
          <a:xfrm>
            <a:off x="4043751" y="2986109"/>
            <a:ext cx="2383464" cy="3846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Stride = </a:t>
            </a:r>
            <a:r>
              <a:rPr lang="en-US" altLang="ko-KR" dirty="0">
                <a:solidFill>
                  <a:schemeClr val="tx1"/>
                </a:solidFill>
              </a:rPr>
              <a:t>2 </a:t>
            </a:r>
            <a:r>
              <a:rPr lang="ko-KR" altLang="en-US" dirty="0">
                <a:solidFill>
                  <a:schemeClr val="tx1"/>
                </a:solidFill>
              </a:rPr>
              <a:t>인 경우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1FF1825-1505-495C-87D4-C3FA10636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111639"/>
              </p:ext>
            </p:extLst>
          </p:nvPr>
        </p:nvGraphicFramePr>
        <p:xfrm>
          <a:off x="1335104" y="5395091"/>
          <a:ext cx="273896" cy="272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948">
                  <a:extLst>
                    <a:ext uri="{9D8B030D-6E8A-4147-A177-3AD203B41FA5}">
                      <a16:colId xmlns:a16="http://schemas.microsoft.com/office/drawing/2014/main" val="2200650802"/>
                    </a:ext>
                  </a:extLst>
                </a:gridCol>
                <a:gridCol w="136948">
                  <a:extLst>
                    <a:ext uri="{9D8B030D-6E8A-4147-A177-3AD203B41FA5}">
                      <a16:colId xmlns:a16="http://schemas.microsoft.com/office/drawing/2014/main" val="4190524016"/>
                    </a:ext>
                  </a:extLst>
                </a:gridCol>
              </a:tblGrid>
              <a:tr h="136001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55774" marR="55774" marT="27887" marB="2788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55774" marR="55774" marT="27887" marB="2788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425102"/>
                  </a:ext>
                </a:extLst>
              </a:tr>
              <a:tr h="136001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 marL="55774" marR="55774" marT="27887" marB="2788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55774" marR="55774" marT="27887" marB="2788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4314245"/>
                  </a:ext>
                </a:extLst>
              </a:tr>
            </a:tbl>
          </a:graphicData>
        </a:graphic>
      </p:graphicFrame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5C187E3-6C88-42B5-B2AE-5420713FB7FA}"/>
              </a:ext>
            </a:extLst>
          </p:cNvPr>
          <p:cNvSpPr/>
          <p:nvPr/>
        </p:nvSpPr>
        <p:spPr>
          <a:xfrm>
            <a:off x="1580369" y="5359316"/>
            <a:ext cx="8593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: image</a:t>
            </a:r>
            <a:endParaRPr lang="ko-KR" altLang="en-US" sz="1400" dirty="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A5D6169-7824-4CE8-975C-DA36E274AB2A}"/>
              </a:ext>
            </a:extLst>
          </p:cNvPr>
          <p:cNvSpPr/>
          <p:nvPr/>
        </p:nvSpPr>
        <p:spPr>
          <a:xfrm>
            <a:off x="2764327" y="5359316"/>
            <a:ext cx="8593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: filter</a:t>
            </a:r>
            <a:endParaRPr lang="ko-KR" altLang="en-US" sz="1400" dirty="0"/>
          </a:p>
        </p:txBody>
      </p:sp>
      <p:graphicFrame>
        <p:nvGraphicFramePr>
          <p:cNvPr id="120" name="표 119">
            <a:extLst>
              <a:ext uri="{FF2B5EF4-FFF2-40B4-BE49-F238E27FC236}">
                <a16:creationId xmlns:a16="http://schemas.microsoft.com/office/drawing/2014/main" id="{FF6EDE6E-C617-4835-9792-44DA24ABA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777794"/>
              </p:ext>
            </p:extLst>
          </p:nvPr>
        </p:nvGraphicFramePr>
        <p:xfrm>
          <a:off x="2490431" y="5395091"/>
          <a:ext cx="273896" cy="272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948">
                  <a:extLst>
                    <a:ext uri="{9D8B030D-6E8A-4147-A177-3AD203B41FA5}">
                      <a16:colId xmlns:a16="http://schemas.microsoft.com/office/drawing/2014/main" val="2200650802"/>
                    </a:ext>
                  </a:extLst>
                </a:gridCol>
                <a:gridCol w="136948">
                  <a:extLst>
                    <a:ext uri="{9D8B030D-6E8A-4147-A177-3AD203B41FA5}">
                      <a16:colId xmlns:a16="http://schemas.microsoft.com/office/drawing/2014/main" val="4190524016"/>
                    </a:ext>
                  </a:extLst>
                </a:gridCol>
              </a:tblGrid>
              <a:tr h="136001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55774" marR="55774" marT="27887" marB="2788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8D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55774" marR="55774" marT="27887" marB="2788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8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25102"/>
                  </a:ext>
                </a:extLst>
              </a:tr>
              <a:tr h="136001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55774" marR="55774" marT="27887" marB="2788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8D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55774" marR="55774" marT="27887" marB="2788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8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1424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35D75EF-22F6-456E-B635-10F1BF18F950}"/>
              </a:ext>
            </a:extLst>
          </p:cNvPr>
          <p:cNvSpPr txBox="1"/>
          <p:nvPr/>
        </p:nvSpPr>
        <p:spPr>
          <a:xfrm>
            <a:off x="1263942" y="5500902"/>
            <a:ext cx="684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Stride</a:t>
            </a:r>
            <a:r>
              <a:rPr lang="ko-KR" altLang="en-US" b="1" dirty="0">
                <a:solidFill>
                  <a:srgbClr val="FF0000"/>
                </a:solidFill>
              </a:rPr>
              <a:t> 에 따라 </a:t>
            </a:r>
            <a:r>
              <a:rPr lang="en-US" altLang="ko-KR" b="1" dirty="0">
                <a:solidFill>
                  <a:srgbClr val="FF0000"/>
                </a:solidFill>
              </a:rPr>
              <a:t>Convolution </a:t>
            </a:r>
            <a:r>
              <a:rPr lang="ko-KR" altLang="en-US" b="1" dirty="0">
                <a:solidFill>
                  <a:srgbClr val="FF0000"/>
                </a:solidFill>
              </a:rPr>
              <a:t>과정 후 </a:t>
            </a:r>
            <a:r>
              <a:rPr lang="en-US" altLang="ko-KR" b="1" dirty="0">
                <a:solidFill>
                  <a:srgbClr val="FF0000"/>
                </a:solidFill>
              </a:rPr>
              <a:t>Matrix</a:t>
            </a:r>
            <a:r>
              <a:rPr lang="ko-KR" altLang="en-US" b="1" dirty="0">
                <a:solidFill>
                  <a:srgbClr val="FF0000"/>
                </a:solidFill>
              </a:rPr>
              <a:t>의 크기가 달라진다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13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3" grpId="3" animBg="1"/>
      <p:bldP spid="89" grpId="0" animBg="1"/>
      <p:bldP spid="89" grpId="1" animBg="1"/>
      <p:bldP spid="90" grpId="0" animBg="1"/>
      <p:bldP spid="90" grpId="1" animBg="1"/>
      <p:bldP spid="90" grpId="2" animBg="1"/>
      <p:bldP spid="90" grpId="3" animBg="1"/>
      <p:bldP spid="91" grpId="0" animBg="1"/>
      <p:bldP spid="91" grpId="1" animBg="1"/>
      <p:bldP spid="92" grpId="0" animBg="1"/>
      <p:bldP spid="92" grpId="1" animBg="1"/>
      <p:bldP spid="92" grpId="2" animBg="1"/>
      <p:bldP spid="98" grpId="0"/>
      <p:bldP spid="98" grpId="1"/>
      <p:bldP spid="99" grpId="0"/>
      <p:bldP spid="18" grpId="0" animBg="1"/>
      <p:bldP spid="18" grpId="1" animBg="1"/>
      <p:bldP spid="103" grpId="0" animBg="1"/>
      <p:bldP spid="104" grpId="0"/>
      <p:bldP spid="119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DBA68D0-F80E-418A-8906-7D7EA21D9299}"/>
              </a:ext>
            </a:extLst>
          </p:cNvPr>
          <p:cNvSpPr txBox="1"/>
          <p:nvPr/>
        </p:nvSpPr>
        <p:spPr>
          <a:xfrm>
            <a:off x="2408749" y="6356836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conv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79967896-299B-4B34-BD4F-08ED448763D1}"/>
              </a:ext>
            </a:extLst>
          </p:cNvPr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2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Feedforward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200" dirty="0">
                <a:solidFill>
                  <a:prstClr val="black"/>
                </a:solidFill>
                <a:latin typeface="맑은 고딕" panose="020D0604000000000000"/>
                <a:cs typeface="+mn-cs"/>
              </a:rPr>
              <a:t>Convolution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994A55B-D12A-49F6-8F3D-CC14F1A619FF}"/>
              </a:ext>
            </a:extLst>
          </p:cNvPr>
          <p:cNvCxnSpPr>
            <a:cxnSpLocks/>
          </p:cNvCxnSpPr>
          <p:nvPr/>
        </p:nvCxnSpPr>
        <p:spPr>
          <a:xfrm>
            <a:off x="772075" y="3384"/>
            <a:ext cx="11711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73F1079-135D-4CBA-97E9-6321D0110FAE}"/>
              </a:ext>
            </a:extLst>
          </p:cNvPr>
          <p:cNvSpPr/>
          <p:nvPr/>
        </p:nvSpPr>
        <p:spPr>
          <a:xfrm>
            <a:off x="542530" y="1523481"/>
            <a:ext cx="8349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D0604000000000000"/>
                <a:ea typeface="맑은 고딕" panose="020D0604000000000000"/>
              </a:rPr>
              <a:t>Padding </a:t>
            </a: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: </a:t>
            </a:r>
            <a:r>
              <a:rPr lang="en-US" altLang="ko-KR" dirty="0">
                <a:latin typeface="맑은 고딕" panose="020D0604000000000000"/>
              </a:rPr>
              <a:t>Convolution </a:t>
            </a:r>
            <a:r>
              <a:rPr lang="ko-KR" altLang="en-US" dirty="0">
                <a:latin typeface="맑은 고딕" panose="020D0604000000000000"/>
              </a:rPr>
              <a:t>으로 인한 </a:t>
            </a:r>
            <a:r>
              <a:rPr lang="en-US" altLang="ko-KR" dirty="0">
                <a:latin typeface="맑은 고딕" panose="020D0604000000000000"/>
              </a:rPr>
              <a:t>image</a:t>
            </a:r>
            <a:r>
              <a:rPr lang="ko-KR" altLang="en-US" dirty="0">
                <a:latin typeface="맑은 고딕" panose="020D0604000000000000"/>
              </a:rPr>
              <a:t>의 모서리 부분 정보 손실 방지</a:t>
            </a:r>
            <a:r>
              <a:rPr lang="en-US" altLang="ko-KR" dirty="0">
                <a:latin typeface="맑은 고딕" panose="020D0604000000000000"/>
              </a:rPr>
              <a:t>.</a:t>
            </a:r>
            <a:endParaRPr lang="ko-KR" altLang="en-US" dirty="0">
              <a:latin typeface="맑은 고딕" panose="020D06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D0604000000000000"/>
              <a:ea typeface="맑은 고딕" panose="020D06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일반적으로 </a:t>
            </a: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Zero Padding</a:t>
            </a: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을 사용</a:t>
            </a: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.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6D3EC62-A938-4756-9491-19B4AC6BBE05}"/>
              </a:ext>
            </a:extLst>
          </p:cNvPr>
          <p:cNvSpPr/>
          <p:nvPr/>
        </p:nvSpPr>
        <p:spPr>
          <a:xfrm>
            <a:off x="1584073" y="3505930"/>
            <a:ext cx="936302" cy="960059"/>
          </a:xfrm>
          <a:prstGeom prst="rect">
            <a:avLst/>
          </a:prstGeom>
          <a:solidFill>
            <a:srgbClr val="DAE8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AE8D6"/>
              </a:solidFill>
            </a:endParaRPr>
          </a:p>
        </p:txBody>
      </p:sp>
      <p:graphicFrame>
        <p:nvGraphicFramePr>
          <p:cNvPr id="127" name="표 126">
            <a:extLst>
              <a:ext uri="{FF2B5EF4-FFF2-40B4-BE49-F238E27FC236}">
                <a16:creationId xmlns:a16="http://schemas.microsoft.com/office/drawing/2014/main" id="{403B6063-F6FE-4D61-BE8C-F7CE68119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897723"/>
              </p:ext>
            </p:extLst>
          </p:nvPr>
        </p:nvGraphicFramePr>
        <p:xfrm>
          <a:off x="1579310" y="3505920"/>
          <a:ext cx="2194556" cy="2239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508">
                  <a:extLst>
                    <a:ext uri="{9D8B030D-6E8A-4147-A177-3AD203B41FA5}">
                      <a16:colId xmlns:a16="http://schemas.microsoft.com/office/drawing/2014/main" val="3705167071"/>
                    </a:ext>
                  </a:extLst>
                </a:gridCol>
                <a:gridCol w="313508">
                  <a:extLst>
                    <a:ext uri="{9D8B030D-6E8A-4147-A177-3AD203B41FA5}">
                      <a16:colId xmlns:a16="http://schemas.microsoft.com/office/drawing/2014/main" val="2571360392"/>
                    </a:ext>
                  </a:extLst>
                </a:gridCol>
                <a:gridCol w="313508">
                  <a:extLst>
                    <a:ext uri="{9D8B030D-6E8A-4147-A177-3AD203B41FA5}">
                      <a16:colId xmlns:a16="http://schemas.microsoft.com/office/drawing/2014/main" val="4257603172"/>
                    </a:ext>
                  </a:extLst>
                </a:gridCol>
                <a:gridCol w="313508">
                  <a:extLst>
                    <a:ext uri="{9D8B030D-6E8A-4147-A177-3AD203B41FA5}">
                      <a16:colId xmlns:a16="http://schemas.microsoft.com/office/drawing/2014/main" val="2565378999"/>
                    </a:ext>
                  </a:extLst>
                </a:gridCol>
                <a:gridCol w="313508">
                  <a:extLst>
                    <a:ext uri="{9D8B030D-6E8A-4147-A177-3AD203B41FA5}">
                      <a16:colId xmlns:a16="http://schemas.microsoft.com/office/drawing/2014/main" val="1444228969"/>
                    </a:ext>
                  </a:extLst>
                </a:gridCol>
                <a:gridCol w="313508">
                  <a:extLst>
                    <a:ext uri="{9D8B030D-6E8A-4147-A177-3AD203B41FA5}">
                      <a16:colId xmlns:a16="http://schemas.microsoft.com/office/drawing/2014/main" val="2075226931"/>
                    </a:ext>
                  </a:extLst>
                </a:gridCol>
                <a:gridCol w="313508">
                  <a:extLst>
                    <a:ext uri="{9D8B030D-6E8A-4147-A177-3AD203B41FA5}">
                      <a16:colId xmlns:a16="http://schemas.microsoft.com/office/drawing/2014/main" val="2242678928"/>
                    </a:ext>
                  </a:extLst>
                </a:gridCol>
              </a:tblGrid>
              <a:tr h="31994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432982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821676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334937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57829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65172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122031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72521" marR="72521" marT="37360" marB="373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99886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55D4E00E-6722-4014-BE6B-9CD994A51ABB}"/>
              </a:ext>
            </a:extLst>
          </p:cNvPr>
          <p:cNvSpPr txBox="1"/>
          <p:nvPr/>
        </p:nvSpPr>
        <p:spPr>
          <a:xfrm>
            <a:off x="1691756" y="2659219"/>
            <a:ext cx="198644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Zero Padding = X</a:t>
            </a:r>
            <a:endParaRPr lang="ko-KR" alt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E988AD8-5EC6-404F-9B3F-42D0A5EC4618}"/>
              </a:ext>
            </a:extLst>
          </p:cNvPr>
          <p:cNvSpPr txBox="1"/>
          <p:nvPr/>
        </p:nvSpPr>
        <p:spPr>
          <a:xfrm>
            <a:off x="5299339" y="2659219"/>
            <a:ext cx="201208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Zero Padding = O</a:t>
            </a:r>
            <a:endParaRPr lang="ko-KR" altLang="en-US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2A5DC39-15CD-4C50-9AE4-5BCEDE787E1E}"/>
              </a:ext>
            </a:extLst>
          </p:cNvPr>
          <p:cNvSpPr/>
          <p:nvPr/>
        </p:nvSpPr>
        <p:spPr>
          <a:xfrm>
            <a:off x="4889642" y="3186406"/>
            <a:ext cx="936302" cy="960059"/>
          </a:xfrm>
          <a:prstGeom prst="rect">
            <a:avLst/>
          </a:prstGeom>
          <a:solidFill>
            <a:srgbClr val="DAE8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AE8D6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A4D41B2A-FA4F-4AB4-8085-2A729F820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422520"/>
              </p:ext>
            </p:extLst>
          </p:nvPr>
        </p:nvGraphicFramePr>
        <p:xfrm>
          <a:off x="4889642" y="3186406"/>
          <a:ext cx="2831481" cy="2873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609">
                  <a:extLst>
                    <a:ext uri="{9D8B030D-6E8A-4147-A177-3AD203B41FA5}">
                      <a16:colId xmlns:a16="http://schemas.microsoft.com/office/drawing/2014/main" val="2358463374"/>
                    </a:ext>
                  </a:extLst>
                </a:gridCol>
                <a:gridCol w="314609">
                  <a:extLst>
                    <a:ext uri="{9D8B030D-6E8A-4147-A177-3AD203B41FA5}">
                      <a16:colId xmlns:a16="http://schemas.microsoft.com/office/drawing/2014/main" val="327862654"/>
                    </a:ext>
                  </a:extLst>
                </a:gridCol>
                <a:gridCol w="314609">
                  <a:extLst>
                    <a:ext uri="{9D8B030D-6E8A-4147-A177-3AD203B41FA5}">
                      <a16:colId xmlns:a16="http://schemas.microsoft.com/office/drawing/2014/main" val="3079533936"/>
                    </a:ext>
                  </a:extLst>
                </a:gridCol>
                <a:gridCol w="314609">
                  <a:extLst>
                    <a:ext uri="{9D8B030D-6E8A-4147-A177-3AD203B41FA5}">
                      <a16:colId xmlns:a16="http://schemas.microsoft.com/office/drawing/2014/main" val="1555187781"/>
                    </a:ext>
                  </a:extLst>
                </a:gridCol>
                <a:gridCol w="314609">
                  <a:extLst>
                    <a:ext uri="{9D8B030D-6E8A-4147-A177-3AD203B41FA5}">
                      <a16:colId xmlns:a16="http://schemas.microsoft.com/office/drawing/2014/main" val="1503968867"/>
                    </a:ext>
                  </a:extLst>
                </a:gridCol>
                <a:gridCol w="314609">
                  <a:extLst>
                    <a:ext uri="{9D8B030D-6E8A-4147-A177-3AD203B41FA5}">
                      <a16:colId xmlns:a16="http://schemas.microsoft.com/office/drawing/2014/main" val="2950835306"/>
                    </a:ext>
                  </a:extLst>
                </a:gridCol>
                <a:gridCol w="314609">
                  <a:extLst>
                    <a:ext uri="{9D8B030D-6E8A-4147-A177-3AD203B41FA5}">
                      <a16:colId xmlns:a16="http://schemas.microsoft.com/office/drawing/2014/main" val="691361429"/>
                    </a:ext>
                  </a:extLst>
                </a:gridCol>
                <a:gridCol w="314609">
                  <a:extLst>
                    <a:ext uri="{9D8B030D-6E8A-4147-A177-3AD203B41FA5}">
                      <a16:colId xmlns:a16="http://schemas.microsoft.com/office/drawing/2014/main" val="3227973416"/>
                    </a:ext>
                  </a:extLst>
                </a:gridCol>
                <a:gridCol w="314609">
                  <a:extLst>
                    <a:ext uri="{9D8B030D-6E8A-4147-A177-3AD203B41FA5}">
                      <a16:colId xmlns:a16="http://schemas.microsoft.com/office/drawing/2014/main" val="300256540"/>
                    </a:ext>
                  </a:extLst>
                </a:gridCol>
              </a:tblGrid>
              <a:tr h="31924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258102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443713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121852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254411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015748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770327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440989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597709"/>
                  </a:ext>
                </a:extLst>
              </a:tr>
              <a:tr h="319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639" marR="89639" marT="25166" marB="25166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2304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2E67434-A0A3-4D6A-A954-2680FFBFC51C}"/>
              </a:ext>
            </a:extLst>
          </p:cNvPr>
          <p:cNvSpPr txBox="1"/>
          <p:nvPr/>
        </p:nvSpPr>
        <p:spPr>
          <a:xfrm>
            <a:off x="5528426" y="619661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7*7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E32ED4-A621-4637-8497-45AEA2C02B19}"/>
              </a:ext>
            </a:extLst>
          </p:cNvPr>
          <p:cNvSpPr txBox="1"/>
          <p:nvPr/>
        </p:nvSpPr>
        <p:spPr>
          <a:xfrm>
            <a:off x="6628725" y="619661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7*7 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FF99068-C034-43E5-8DFB-EDDED903A44F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123461" y="6381281"/>
            <a:ext cx="5052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7B98F06-3021-4D72-A959-ACBBAF1C9EA0}"/>
              </a:ext>
            </a:extLst>
          </p:cNvPr>
          <p:cNvSpPr txBox="1"/>
          <p:nvPr/>
        </p:nvSpPr>
        <p:spPr>
          <a:xfrm>
            <a:off x="1852186" y="619661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7*7 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BCFEE8-43D2-4395-84E6-E50C6365A4D8}"/>
              </a:ext>
            </a:extLst>
          </p:cNvPr>
          <p:cNvSpPr txBox="1"/>
          <p:nvPr/>
        </p:nvSpPr>
        <p:spPr>
          <a:xfrm>
            <a:off x="2952485" y="619661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5*5 </a:t>
            </a:r>
            <a:endParaRPr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A49F93-EFAB-4F7F-96EB-36803A2EC054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2447221" y="6381281"/>
            <a:ext cx="5052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A62F116-3ABA-4486-BE0E-2EB8101D36AA}"/>
              </a:ext>
            </a:extLst>
          </p:cNvPr>
          <p:cNvSpPr txBox="1"/>
          <p:nvPr/>
        </p:nvSpPr>
        <p:spPr>
          <a:xfrm>
            <a:off x="6075370" y="6356836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conv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830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B53AB2E-9E50-4CC9-AB0A-2CE4B6C0B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590" y="1977199"/>
            <a:ext cx="3793660" cy="410417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2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Feedforward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200" dirty="0">
                <a:solidFill>
                  <a:prstClr val="black"/>
                </a:solidFill>
                <a:latin typeface="맑은 고딕" panose="020D0604000000000000"/>
                <a:cs typeface="+mn-cs"/>
              </a:rPr>
              <a:t>CNN</a:t>
            </a:r>
            <a:r>
              <a:rPr lang="ko-KR" altLang="en-US" sz="3200" dirty="0">
                <a:solidFill>
                  <a:prstClr val="black"/>
                </a:solidFill>
                <a:latin typeface="맑은 고딕" panose="020D0604000000000000"/>
                <a:cs typeface="+mn-cs"/>
              </a:rPr>
              <a:t>에서의 </a:t>
            </a:r>
            <a:r>
              <a:rPr lang="en-US" altLang="ko-KR" sz="3200" dirty="0">
                <a:solidFill>
                  <a:prstClr val="black"/>
                </a:solidFill>
                <a:latin typeface="맑은 고딕" panose="020D0604000000000000"/>
                <a:cs typeface="+mn-cs"/>
              </a:rPr>
              <a:t>Convolution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2039" y="0"/>
            <a:ext cx="11747" cy="1079867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D10CC7-683B-4427-9F8A-72476A40DDB3}"/>
              </a:ext>
            </a:extLst>
          </p:cNvPr>
          <p:cNvSpPr/>
          <p:nvPr/>
        </p:nvSpPr>
        <p:spPr>
          <a:xfrm>
            <a:off x="770723" y="1343867"/>
            <a:ext cx="713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Convolution layer </a:t>
            </a: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계산 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D7F9CE1-D3EF-426C-B122-5387B53650E8}"/>
              </a:ext>
            </a:extLst>
          </p:cNvPr>
          <p:cNvGrpSpPr/>
          <p:nvPr/>
        </p:nvGrpSpPr>
        <p:grpSpPr>
          <a:xfrm>
            <a:off x="864561" y="1984206"/>
            <a:ext cx="1857090" cy="4104174"/>
            <a:chOff x="543223" y="1991826"/>
            <a:chExt cx="1857090" cy="410417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4E9C657-A00D-4084-A122-4D1C5F1FA8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223" y="1991826"/>
              <a:ext cx="1857090" cy="410417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C565F0E-5FCD-4354-90A0-69BCA1D1A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745" y="2080407"/>
              <a:ext cx="1775568" cy="3333517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96C6F1-87BD-4D45-BED2-E0C44BCF2ED2}"/>
              </a:ext>
            </a:extLst>
          </p:cNvPr>
          <p:cNvSpPr/>
          <p:nvPr/>
        </p:nvSpPr>
        <p:spPr>
          <a:xfrm>
            <a:off x="3154261" y="4697835"/>
            <a:ext cx="1208014" cy="1291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3952E641-5198-4E8B-ABE3-83F3EB8A8C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D7F37E55-3B4D-4068-A93E-F19621BC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82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2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Feedforward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200" dirty="0">
                <a:solidFill>
                  <a:prstClr val="black"/>
                </a:solidFill>
                <a:latin typeface="맑은 고딕" panose="020D0604000000000000"/>
                <a:cs typeface="+mn-cs"/>
              </a:rPr>
              <a:t>CNN</a:t>
            </a:r>
            <a:r>
              <a:rPr lang="ko-KR" altLang="en-US" sz="3200" dirty="0">
                <a:solidFill>
                  <a:prstClr val="black"/>
                </a:solidFill>
                <a:latin typeface="맑은 고딕" panose="020D0604000000000000"/>
                <a:cs typeface="+mn-cs"/>
              </a:rPr>
              <a:t>에서의 </a:t>
            </a:r>
            <a:r>
              <a:rPr lang="en-US" altLang="ko-KR" sz="3200" dirty="0">
                <a:solidFill>
                  <a:prstClr val="black"/>
                </a:solidFill>
                <a:latin typeface="맑은 고딕" panose="020D0604000000000000"/>
                <a:cs typeface="+mn-cs"/>
              </a:rPr>
              <a:t>Convolution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2039" y="0"/>
            <a:ext cx="11747" cy="1079867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4E9C657-A00D-4084-A122-4D1C5F1FA8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196" y="5569090"/>
            <a:ext cx="2098377" cy="51928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7B409E5-8D01-4CF3-9410-EBC899E3C3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321" y="2110657"/>
            <a:ext cx="2711166" cy="32405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09DD2C-AB81-4075-895C-0E4FA2EB9E2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576" y="2056256"/>
            <a:ext cx="3177112" cy="32705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946E75-F217-46C4-A236-794FAF9A3E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579" y="2053908"/>
            <a:ext cx="6667935" cy="33540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932056-AAB4-4718-8387-21A9C4E097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543" y="2110657"/>
            <a:ext cx="3402691" cy="33208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C2634F-C754-49F9-A5FA-79A64020FF0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8555" y="2713985"/>
            <a:ext cx="433546" cy="568584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DDDCBD9-5E9F-401E-B70A-E74E6E55CBE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6093" y="2857734"/>
            <a:ext cx="152401" cy="19594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C945E0-0AA5-4357-B415-543D20ADB6AA}"/>
              </a:ext>
            </a:extLst>
          </p:cNvPr>
          <p:cNvSpPr/>
          <p:nvPr/>
        </p:nvSpPr>
        <p:spPr>
          <a:xfrm>
            <a:off x="5050172" y="4714613"/>
            <a:ext cx="964734" cy="427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E99BCD-2187-4B12-9299-2CF6F93DD832}"/>
              </a:ext>
            </a:extLst>
          </p:cNvPr>
          <p:cNvSpPr txBox="1"/>
          <p:nvPr/>
        </p:nvSpPr>
        <p:spPr>
          <a:xfrm>
            <a:off x="4215546" y="3210511"/>
            <a:ext cx="4082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Stride = 1 , Zero pad = X </a:t>
            </a:r>
            <a:r>
              <a:rPr lang="ko-KR" altLang="en-US" dirty="0"/>
              <a:t>인 경우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Convolution </a:t>
            </a:r>
            <a:r>
              <a:rPr lang="ko-KR" altLang="en-US" dirty="0"/>
              <a:t>결과 </a:t>
            </a:r>
            <a:r>
              <a:rPr lang="en-US" altLang="ko-KR" dirty="0"/>
              <a:t>Matrix = 28*28 size !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7544DD-99B4-406E-B367-F49F8EC4FFD6}"/>
              </a:ext>
            </a:extLst>
          </p:cNvPr>
          <p:cNvSpPr txBox="1"/>
          <p:nvPr/>
        </p:nvSpPr>
        <p:spPr>
          <a:xfrm>
            <a:off x="5880682" y="4035537"/>
            <a:ext cx="486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28</a:t>
            </a:r>
            <a:endParaRPr lang="ko-KR" alt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B27F2A-BB14-4831-96DE-CB2A9D2F92B5}"/>
              </a:ext>
            </a:extLst>
          </p:cNvPr>
          <p:cNvSpPr txBox="1"/>
          <p:nvPr/>
        </p:nvSpPr>
        <p:spPr>
          <a:xfrm>
            <a:off x="6174586" y="2884405"/>
            <a:ext cx="486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28</a:t>
            </a:r>
            <a:endParaRPr lang="ko-KR" alt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059F8C-08E7-499B-9DF6-0F1ECBA89CE2}"/>
              </a:ext>
            </a:extLst>
          </p:cNvPr>
          <p:cNvSpPr txBox="1"/>
          <p:nvPr/>
        </p:nvSpPr>
        <p:spPr>
          <a:xfrm>
            <a:off x="5637401" y="1935857"/>
            <a:ext cx="486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33CC"/>
                </a:solidFill>
              </a:rPr>
              <a:t>6</a:t>
            </a:r>
            <a:endParaRPr lang="ko-KR" altLang="en-US" sz="1600" dirty="0">
              <a:solidFill>
                <a:srgbClr val="0033CC"/>
              </a:solidFill>
            </a:endParaRPr>
          </a:p>
        </p:txBody>
      </p:sp>
      <p:cxnSp>
        <p:nvCxnSpPr>
          <p:cNvPr id="1024" name="직선 화살표 연결선 1023">
            <a:extLst>
              <a:ext uri="{FF2B5EF4-FFF2-40B4-BE49-F238E27FC236}">
                <a16:creationId xmlns:a16="http://schemas.microsoft.com/office/drawing/2014/main" id="{C0E05D33-C3A9-4D09-BA60-E07DAF668640}"/>
              </a:ext>
            </a:extLst>
          </p:cNvPr>
          <p:cNvCxnSpPr>
            <a:cxnSpLocks/>
          </p:cNvCxnSpPr>
          <p:nvPr/>
        </p:nvCxnSpPr>
        <p:spPr>
          <a:xfrm>
            <a:off x="3020037" y="3513643"/>
            <a:ext cx="1064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날짜 개체 틀 3">
            <a:extLst>
              <a:ext uri="{FF2B5EF4-FFF2-40B4-BE49-F238E27FC236}">
                <a16:creationId xmlns:a16="http://schemas.microsoft.com/office/drawing/2014/main" id="{B295084A-BE4A-407E-AF59-127C67DB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A3F39898-4FDE-40DE-A2FD-3DFDED671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11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0.00162 L -0.00069 -0.00139 C 0.00035 -0.00324 0.00556 -0.01181 0.00764 -0.01389 C 0.00868 -0.01505 0.0099 -0.01528 0.01094 -0.01621 C 0.01198 -0.01713 0.0125 -0.01852 0.01337 -0.01945 L 0.02101 -0.02616 L 0.02344 -0.02847 C 0.02847 -0.03866 0.02153 -0.02616 0.02761 -0.03287 C 0.02865 -0.03403 0.02934 -0.03588 0.03004 -0.03727 C 0.03125 -0.03958 0.03229 -0.04167 0.03333 -0.04398 C 0.03403 -0.04514 0.03472 -0.04607 0.03507 -0.04722 C 0.03542 -0.04838 0.03542 -0.04954 0.03594 -0.0507 C 0.03681 -0.05301 0.03854 -0.05486 0.03924 -0.05718 C 0.04011 -0.06042 0.04115 -0.06574 0.0434 -0.06736 L 0.0467 -0.06945 C 0.04705 -0.07083 0.04792 -0.07546 0.04931 -0.07616 C 0.05 -0.07662 0.05087 -0.07546 0.05174 -0.075 C 0.05139 -0.06945 0.05139 -0.06389 0.05087 -0.05833 C 0.0507 -0.05695 0.05017 -0.05556 0.05 -0.05394 C 0.04965 -0.04954 0.04965 -0.04514 0.04931 -0.04051 C 0.04913 -0.03935 0.04861 -0.03843 0.04844 -0.03727 C 0.04601 -0.02477 0.04948 -0.03935 0.04583 -0.025 C 0.04566 -0.02384 0.04566 -0.02246 0.04514 -0.02176 C 0.04202 -0.01759 0.04271 -0.01898 0.04011 -0.01389 C 0.03941 -0.01296 0.03906 -0.01158 0.03837 -0.01065 C 0.02847 0.00486 0.04288 -0.01898 0.03004 -0.00162 C 0.02691 0.00254 0.02865 0.00069 0.02517 0.00393 C 0.02309 0.0118 0.02604 0.00185 0.01927 0.01389 C 0.01754 0.0169 0.0158 0.01967 0.01424 0.02268 L 0.01094 0.0294 C 0.00938 0.0375 0.01111 0.03009 0.00851 0.03819 C 0.00816 0.03935 0.00799 0.04051 0.00764 0.04167 C 0.00712 0.04282 0.00642 0.04375 0.0059 0.04491 C 0.00521 0.04699 0.00486 0.0493 0.00434 0.05162 L 0.00347 0.05486 C 0.00382 0.05833 0.00278 0.06227 0.00434 0.06504 C 0.00573 0.06759 0.01129 0.06088 0.01181 0.06042 C 0.01267 0.05972 0.01354 0.05903 0.01424 0.05833 C 0.01649 0.05602 0.01858 0.0537 0.02101 0.05162 C 0.0217 0.05092 0.02274 0.05023 0.02344 0.0493 C 0.02552 0.04699 0.02691 0.04352 0.02934 0.04167 C 0.03073 0.04051 0.03212 0.03958 0.03333 0.03819 C 0.03472 0.03704 0.03542 0.03495 0.03681 0.03379 C 0.0375 0.0331 0.03854 0.03333 0.03924 0.03264 C 0.04097 0.03148 0.04254 0.02986 0.04427 0.02824 C 0.04514 0.02754 0.04583 0.02639 0.0467 0.02616 L 0.05174 0.02384 L 0.05417 0.02268 L 0.05677 0.02153 C 0.05781 0.02199 0.05903 0.02199 0.06007 0.02268 C 0.06389 0.02616 0.06042 0.03518 0.06007 0.03819 C 0.05903 0.04514 0.05972 0.0412 0.0559 0.04722 C 0.05208 0.05278 0.05521 0.05092 0.05087 0.05278 C 0.04983 0.05393 0.04861 0.05486 0.04757 0.05602 C 0.04601 0.05787 0.04497 0.05995 0.0434 0.06157 C 0.04271 0.06227 0.04167 0.06227 0.04097 0.06273 C 0.03872 0.06504 0.03663 0.06736 0.0342 0.06944 C 0.03281 0.0706 0.02952 0.07361 0.02847 0.075 C 0.02743 0.07616 0.02691 0.07801 0.02587 0.0794 C 0.02517 0.08032 0.02413 0.08079 0.02344 0.08171 C 0.02101 0.08426 0.02083 0.08495 0.01927 0.08819 C 0.01875 0.09143 0.01858 0.09421 0.01754 0.09722 C 0.01597 0.10231 0.01563 0.10162 0.01337 0.10717 C 0.01233 0.11018 0.01111 0.11296 0.01007 0.11597 C 0.00972 0.11713 0.00972 0.11829 0.00938 0.11944 C 0.00886 0.12083 0.00816 0.12222 0.00764 0.12384 C 0.00729 0.125 0.00712 0.12616 0.00677 0.12708 C 0.00625 0.1287 0.00556 0.13009 0.00521 0.13171 C 0.00452 0.13379 0.00313 0.13796 0.00261 0.14051 C 0.00226 0.1419 0.00208 0.14352 0.00174 0.14491 C 0.00208 0.14606 0.00174 0.14815 0.00261 0.14838 C 0.01702 0.15046 0.01215 0.14977 0.0184 0.14491 C 0.01945 0.14421 0.02066 0.14352 0.0217 0.14282 C 0.02292 0.14167 0.02379 0.14004 0.02517 0.13935 C 0.02639 0.13866 0.02795 0.13866 0.02934 0.13819 C 0.03785 0.12685 0.02517 0.14305 0.03507 0.13264 C 0.03663 0.13102 0.03767 0.1287 0.03924 0.12708 C 0.04028 0.12616 0.04149 0.12592 0.04254 0.125 C 0.04375 0.12407 0.04479 0.12292 0.04583 0.12153 C 0.0467 0.1206 0.04757 0.11921 0.04844 0.11829 C 0.04913 0.11736 0.05017 0.1169 0.05087 0.11597 C 0.05365 0.11273 0.05521 0.10926 0.05833 0.10717 C 0.0592 0.10671 0.06007 0.10648 0.06094 0.10602 C 0.06059 0.11342 0.06042 0.12083 0.06007 0.12824 C 0.0599 0.12986 0.0599 0.13148 0.0592 0.13264 C 0.05729 0.13611 0.05469 0.13866 0.05261 0.14167 C 0.05174 0.14282 0.05104 0.14398 0.05 0.14491 C 0.04896 0.14606 0.04774 0.14699 0.0467 0.14838 C 0.04531 0.15 0.0441 0.15231 0.04254 0.15393 C 0.04028 0.15625 0.0375 0.1581 0.03507 0.16042 C 0.03368 0.16204 0.03229 0.16342 0.0309 0.16504 C 0.02691 0.16991 0.02517 0.17361 0.02101 0.17708 C 0.01997 0.17801 0.01875 0.1787 0.01754 0.1794 C 0.01389 0.18704 0.01875 0.17801 0.01181 0.18727 C 0.00556 0.19537 0.01267 0.18866 0.00677 0.19375 C 0.00625 0.19491 0.00573 0.19606 0.00521 0.19722 C 0.00347 0.19977 0.00156 0.20208 0.00017 0.20486 C -0.00069 0.20671 -0.00087 0.20879 -0.00156 0.21042 C -0.00243 0.21296 -0.00382 0.21481 -0.00486 0.21713 C -0.00555 0.21852 -0.0059 0.22014 -0.00642 0.22153 C -0.00625 0.22268 -0.0066 0.22477 -0.00573 0.225 C 0.00243 0.22685 0.00035 0.22407 0.00521 0.22268 C 0.00712 0.22222 0.00903 0.22199 0.01094 0.22153 C 0.01181 0.22083 0.0125 0.21991 0.01337 0.21944 C 0.01458 0.21852 0.01823 0.21759 0.01927 0.21713 C 0.0309 0.20555 0.01267 0.22268 0.02761 0.21273 C 0.02847 0.21204 0.02847 0.21018 0.02934 0.20949 C 0.03281 0.20532 0.03333 0.20532 0.03681 0.20393 C 0.03767 0.20231 0.04011 0.19815 0.04097 0.19606 C 0.04184 0.19398 0.04271 0.19167 0.0434 0.18935 C 0.04601 0.18055 0.04167 0.18935 0.0467 0.18055 C 0.04705 0.17893 0.0474 0.17477 0.05 0.17616 C 0.05104 0.17662 0.05122 0.17824 0.05174 0.1794 C 0.05174 0.18009 0.05243 0.19884 0.04931 0.20393 C 0.04861 0.20486 0.04757 0.2044 0.0467 0.20486 C 0.04583 0.20555 0.04514 0.20671 0.04427 0.20717 C 0.04271 0.2081 0.03924 0.20949 0.03924 0.20972 C 0.0382 0.21042 0.03715 0.2118 0.03594 0.21273 C 0.03038 0.21643 0.03455 0.21111 0.03004 0.21597 C 0.02708 0.21944 0.02813 0.21875 0.02587 0.22268 C 0.02396 0.22616 0.0224 0.22986 0.02014 0.23264 C 0.01927 0.23379 0.0184 0.23495 0.01754 0.23611 C 0.01181 0.24537 0.02066 0.2331 0.01337 0.24282 C 0.0132 0.24375 0.01302 0.24514 0.01267 0.24606 C 0.00781 0.25764 0.01042 0.24861 0.00851 0.25602 C 0.00868 0.26134 0.00833 0.26667 0.00938 0.27153 C 0.00955 0.27268 0.01094 0.27292 0.01181 0.27268 C 0.0158 0.27199 0.01615 0.26967 0.01927 0.26713 C 0.01997 0.26667 0.02101 0.26643 0.0217 0.26597 C 0.02986 0.25787 0.01997 0.26736 0.02934 0.26042 C 0.03108 0.25926 0.03264 0.25764 0.0342 0.25602 C 0.03715 0.25347 0.04375 0.24768 0.04583 0.24491 C 0.04705 0.24352 0.04827 0.24213 0.04931 0.24051 C 0.05017 0.23912 0.0507 0.2375 0.05174 0.23611 C 0.05243 0.23518 0.05347 0.23495 0.05417 0.23379 C 0.05642 0.23079 0.05816 0.22731 0.06007 0.22384 C 0.06094 0.22245 0.06146 0.22037 0.0625 0.21944 C 0.06337 0.21875 0.06424 0.21805 0.06511 0.21713 L 0.06927 0.21157 L 0.06754 0.21713 " pathEditMode="relative" rAng="0" ptsTypes="AAAAAAAAAAAAAAAAAAAAAAAAAAAAAAAAAAAAAAAAAAAAAAAAAAAAAAAAAAAAAAAAAAAAAAAAAAAAA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2" y="997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0.00231 L -0.00364 0.00231 C -0.00243 -0.0007 -0.00121 -0.00347 -0.00034 -0.00671 C 0.00018 -0.0081 -3.05556E-6 -0.00972 0.00052 -0.01111 C 0.00104 -0.0125 0.00226 -0.0132 0.00313 -0.01435 C 0.00955 -0.025 0.00052 -0.01111 0.00556 -0.02107 C 0.00625 -0.02246 0.00729 -0.02315 0.00799 -0.02431 C 0.0132 -0.03241 0.00539 -0.02222 0.01216 -0.03218 C 0.01372 -0.03449 0.01493 -0.03773 0.01719 -0.03889 L 0.01979 -0.04005 C 0.02084 -0.04144 0.0217 -0.04329 0.02309 -0.04445 C 0.02431 -0.0456 0.02587 -0.0456 0.02726 -0.04653 C 0.03368 -0.05093 0.02587 -0.04722 0.03229 -0.05 C 0.03299 -0.05116 0.03368 -0.05255 0.03473 -0.05324 C 0.04497 -0.06181 0.03438 -0.05139 0.04132 -0.05671 C 0.05 -0.06296 0.04323 -0.05972 0.04896 -0.06204 C 0.05139 -0.05996 0.05226 -0.06019 0.05226 -0.05556 C 0.05226 -0.04653 0.05209 -0.03773 0.05139 -0.02894 C 0.05122 -0.02685 0.05018 -0.02523 0.04966 -0.02338 C 0.04757 -0.01597 0.05052 -0.02408 0.04723 -0.01667 C 0.0441 -0.00926 0.0467 -0.01505 0.04479 -0.0088 C 0.04393 -0.00671 0.04271 -0.00301 0.04132 -0.00116 C 0.04063 0.00023 0.03993 0.00139 0.03889 0.00231 C 0.0382 0.00301 0.03716 0.00301 0.03646 0.00347 C 0.03368 0.00694 0.0342 0.00694 0.03056 0.00879 C 0.029 0.00972 0.02726 0.01042 0.02552 0.01111 C 0.02466 0.01157 0.02379 0.01157 0.02309 0.01227 C 0.02136 0.01366 0.01997 0.01597 0.01806 0.01667 C 0.01702 0.01713 0.0158 0.01736 0.01476 0.01782 C 0.01302 0.01852 0.00973 0.01991 0.00973 0.01991 C 0.00834 0.02153 0.00712 0.02315 0.00556 0.02454 C 0.00486 0.025 0.00382 0.025 0.00313 0.02546 C -0.00312 0.03102 0.004 0.02731 -0.00191 0.03009 C -0.00312 0.03102 -0.00416 0.03217 -0.00521 0.03333 C -0.00607 0.03403 -0.00711 0.03472 -0.00781 0.03565 C -0.0085 0.03657 -0.00885 0.03773 -0.00937 0.03889 C -0.0092 0.04074 -0.00937 0.04282 -0.00868 0.04444 C -0.00816 0.04537 -0.00694 0.0456 -0.00607 0.0456 C -0.00104 0.04514 0.00382 0.04398 0.00886 0.04329 C 0.00973 0.04305 0.01059 0.04259 0.01146 0.04213 C 0.0125 0.0419 0.01372 0.0419 0.01476 0.0412 C 0.01598 0.04028 0.01684 0.03866 0.01806 0.03773 C 0.01875 0.03727 0.01979 0.03727 0.02049 0.03657 C 0.02153 0.03611 0.02223 0.03495 0.02309 0.03449 C 0.02622 0.03241 0.02726 0.03287 0.02969 0.03009 C 0.03177 0.02754 0.03334 0.0243 0.03559 0.02222 C 0.03837 0.01967 0.04289 0.01574 0.04479 0.01342 C 0.04792 0.00903 0.04618 0.01088 0.04966 0.00787 C 0.05313 0.0081 0.05729 0.00579 0.05973 0.00879 C 0.06164 0.01134 0.05886 0.01551 0.05799 0.01898 C 0.05677 0.02523 0.05591 0.025 0.05313 0.03102 C 0.05157 0.03426 0.05122 0.0375 0.04896 0.04004 C 0.04827 0.04074 0.04723 0.04074 0.04636 0.0412 C 0.0408 0.04861 0.04341 0.04699 0.03716 0.05 C 0.03646 0.05046 0.03559 0.05069 0.03473 0.05116 C 0.03334 0.05254 0.03056 0.05532 0.02882 0.05671 C 0.02778 0.05741 0.02657 0.0581 0.02552 0.05879 C 0.02466 0.05949 0.02379 0.06042 0.02309 0.06111 C 0.02188 0.06227 0.02084 0.06342 0.01979 0.06435 C 0.01754 0.0662 0.01528 0.06736 0.01302 0.06898 C 0.00886 0.07153 0.01094 0.0706 0.00729 0.07222 C 0.00139 0.08009 0.0033 0.07616 0.00052 0.08333 C 0.00104 0.08727 -0.00017 0.09282 0.00226 0.0956 C 0.004 0.09768 0.00729 0.09491 0.00973 0.09444 C 0.01077 0.09421 0.01198 0.09352 0.01302 0.09329 C 0.01493 0.09282 0.01702 0.09259 0.01893 0.09213 C 0.02604 0.08588 0.01702 0.09352 0.02396 0.08889 C 0.02483 0.08819 0.02552 0.08727 0.02639 0.08657 C 0.02795 0.08565 0.02969 0.08518 0.03143 0.08449 C 0.03299 0.08356 0.03473 0.0831 0.03646 0.08217 C 0.04549 0.07731 0.04184 0.07893 0.04723 0.07662 C 0.04809 0.07546 0.04879 0.0743 0.04966 0.07338 C 0.05539 0.06782 0.05087 0.07407 0.05556 0.06898 C 0.05643 0.06782 0.05712 0.06667 0.05799 0.06551 C 0.0592 0.06435 0.06025 0.06342 0.06146 0.06227 C 0.06528 0.06991 0.06459 0.06713 0.06216 0.08333 C 0.06198 0.08518 0.06059 0.08634 0.05973 0.08773 C 0.0592 0.08889 0.05886 0.09028 0.05799 0.09097 C 0.05747 0.0919 0.05643 0.09167 0.05556 0.09213 C 0.05469 0.09282 0.054 0.09398 0.05313 0.09444 C 0.05209 0.09491 0.05087 0.09514 0.04966 0.0956 C 0.04896 0.09583 0.04809 0.09606 0.04723 0.09653 C 0.04601 0.09722 0.04497 0.09815 0.04393 0.09884 C 0.04306 0.0993 0.04219 0.09954 0.04132 0.1 C 0.0349 0.10417 0.04271 0.10046 0.03646 0.10324 C 0.03577 0.1044 0.03559 0.10602 0.03473 0.10671 C 0.03316 0.10787 0.03143 0.10787 0.02969 0.10879 C 0.02865 0.10949 0.02761 0.11042 0.02639 0.11111 C 0.02552 0.11157 0.02466 0.11157 0.02396 0.11227 C 0.01702 0.11713 0.02066 0.11504 0.01563 0.12106 C 0.01476 0.12199 0.01372 0.12245 0.01302 0.12338 C 0.01164 0.125 0.00747 0.12986 0.00643 0.13333 C 0.00573 0.13542 0.00469 0.13981 0.00469 0.13981 C 0.00504 0.14398 0.00313 0.14954 0.00556 0.15208 C 0.00799 0.15486 0.01164 0.15185 0.01476 0.15092 C 0.01719 0.15046 0.02084 0.14838 0.02309 0.14653 C 0.02396 0.14583 0.02466 0.14514 0.02552 0.14444 C 0.02657 0.14352 0.02778 0.14282 0.02882 0.14213 C 0.02969 0.14167 0.03056 0.14167 0.03143 0.14097 C 0.03316 0.13981 0.03455 0.1375 0.03646 0.13657 C 0.03716 0.13634 0.0382 0.13611 0.03889 0.13542 C 0.04063 0.13426 0.04202 0.13148 0.04393 0.13102 L 0.04809 0.12986 C 0.05018 0.12801 0.05417 0.12454 0.05643 0.12222 C 0.06198 0.11574 0.05591 0.12153 0.06146 0.11667 C 0.06268 0.12199 0.06354 0.12361 0.06146 0.13102 C 0.06094 0.13287 0.0592 0.1331 0.05799 0.13449 C 0.05504 0.13773 0.05591 0.13819 0.05226 0.14097 C 0.05139 0.14167 0.05052 0.14167 0.04966 0.14213 C 0.04757 0.15046 0.0507 0.14051 0.04636 0.14768 C 0.04584 0.14861 0.04601 0.15 0.04549 0.15092 C 0.04497 0.15231 0.04375 0.15324 0.04306 0.1544 C 0.04219 0.15579 0.0415 0.15741 0.04063 0.15879 C 0.03907 0.16111 0.03681 0.16296 0.03559 0.16551 C 0.03438 0.16759 0.03316 0.16967 0.03229 0.17222 C 0.03039 0.17685 0.03004 0.17847 0.02726 0.18333 C 0.02657 0.18449 0.02552 0.18542 0.02466 0.18657 C 0.02275 0.19444 0.02552 0.18542 0.02136 0.19213 C 0.01806 0.19745 0.02136 0.1956 0.01806 0.2 C 0.01736 0.20092 0.01632 0.20139 0.01563 0.20208 C 0.01146 0.21042 0.01667 0.20023 0.01146 0.20879 C 0.01077 0.20972 0.01025 0.21088 0.00973 0.21204 C 0.01007 0.21504 0.00886 0.21921 0.01059 0.22106 C 0.01198 0.22245 0.01754 0.21967 0.01979 0.21875 C 0.02049 0.21805 0.02431 0.21412 0.02552 0.21319 C 0.02639 0.21273 0.02726 0.2125 0.02813 0.21204 C 0.02969 0.20995 0.03177 0.20694 0.03386 0.20555 C 0.0349 0.20486 0.03611 0.20463 0.03716 0.2044 C 0.03924 0.20185 0.04045 0.19768 0.04306 0.19653 C 0.04618 0.19514 0.04775 0.19491 0.05052 0.19097 C 0.05782 0.18125 0.04861 0.19329 0.05556 0.18542 C 0.0599 0.18055 0.05625 0.18333 0.05973 0.18102 L 0.06059 0.17986 " pathEditMode="relative" ptsTypes="AAAAAAAAAAAAAAAAAAAAAAAAAAAAAAAAAAAAAAAAAAAAA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7" grpId="0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41C240-B8C5-4E33-9172-30A7196138BB}"/>
              </a:ext>
            </a:extLst>
          </p:cNvPr>
          <p:cNvGrpSpPr/>
          <p:nvPr/>
        </p:nvGrpSpPr>
        <p:grpSpPr>
          <a:xfrm>
            <a:off x="575819" y="2019144"/>
            <a:ext cx="7620000" cy="3607101"/>
            <a:chOff x="575819" y="2019144"/>
            <a:chExt cx="7620000" cy="360710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044FE36-B8CA-40ED-B5AD-003AE12D2C51}"/>
                </a:ext>
              </a:extLst>
            </p:cNvPr>
            <p:cNvGrpSpPr/>
            <p:nvPr/>
          </p:nvGrpSpPr>
          <p:grpSpPr>
            <a:xfrm>
              <a:off x="575819" y="2019144"/>
              <a:ext cx="7620000" cy="3607101"/>
              <a:chOff x="374483" y="1977199"/>
              <a:chExt cx="7620000" cy="360710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00B102CE-3F7A-4DC8-9338-639A9AE8962D}"/>
                  </a:ext>
                </a:extLst>
              </p:cNvPr>
              <p:cNvGrpSpPr/>
              <p:nvPr/>
            </p:nvGrpSpPr>
            <p:grpSpPr>
              <a:xfrm>
                <a:off x="374483" y="1977199"/>
                <a:ext cx="7620000" cy="3607101"/>
                <a:chOff x="213360" y="1977199"/>
                <a:chExt cx="7620000" cy="3607101"/>
              </a:xfrm>
            </p:grpSpPr>
            <p:pic>
              <p:nvPicPr>
                <p:cNvPr id="2" name="그림 1">
                  <a:extLst>
                    <a:ext uri="{FF2B5EF4-FFF2-40B4-BE49-F238E27FC236}">
                      <a16:creationId xmlns:a16="http://schemas.microsoft.com/office/drawing/2014/main" id="{B50F9BD4-CF52-44B4-A001-EBE24648FD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13360" y="1977199"/>
                  <a:ext cx="7620000" cy="3607101"/>
                </a:xfrm>
                <a:prstGeom prst="rect">
                  <a:avLst/>
                </a:prstGeom>
              </p:spPr>
            </p:pic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D30E5290-3B73-41D7-B1B6-E292C9539738}"/>
                    </a:ext>
                  </a:extLst>
                </p:cNvPr>
                <p:cNvSpPr/>
                <p:nvPr/>
              </p:nvSpPr>
              <p:spPr>
                <a:xfrm>
                  <a:off x="2994660" y="4715479"/>
                  <a:ext cx="518160" cy="4585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BE3AFF8-6EDB-4183-91A3-FAE4A43D3890}"/>
                  </a:ext>
                </a:extLst>
              </p:cNvPr>
              <p:cNvSpPr/>
              <p:nvPr/>
            </p:nvSpPr>
            <p:spPr>
              <a:xfrm>
                <a:off x="553673" y="4840448"/>
                <a:ext cx="1711355" cy="3335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13676B8-595D-4E94-A149-C57436701F0C}"/>
                </a:ext>
              </a:extLst>
            </p:cNvPr>
            <p:cNvSpPr/>
            <p:nvPr/>
          </p:nvSpPr>
          <p:spPr>
            <a:xfrm>
              <a:off x="2527324" y="4237406"/>
              <a:ext cx="670560" cy="180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1FDAF78-E356-4C92-BD7F-921FE2B66E11}"/>
                </a:ext>
              </a:extLst>
            </p:cNvPr>
            <p:cNvSpPr/>
            <p:nvPr/>
          </p:nvSpPr>
          <p:spPr>
            <a:xfrm>
              <a:off x="4385819" y="4237406"/>
              <a:ext cx="670560" cy="180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1D1B925-B66C-40C4-B1CF-F84296A94F28}"/>
                </a:ext>
              </a:extLst>
            </p:cNvPr>
            <p:cNvSpPr/>
            <p:nvPr/>
          </p:nvSpPr>
          <p:spPr>
            <a:xfrm>
              <a:off x="3058981" y="4146652"/>
              <a:ext cx="138903" cy="90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F73A7C6-852B-4682-A311-EFEF4D25B6E9}"/>
                </a:ext>
              </a:extLst>
            </p:cNvPr>
            <p:cNvSpPr/>
            <p:nvPr/>
          </p:nvSpPr>
          <p:spPr>
            <a:xfrm>
              <a:off x="4968669" y="4146652"/>
              <a:ext cx="138903" cy="90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2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Feedforward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200" dirty="0">
                <a:solidFill>
                  <a:prstClr val="black"/>
                </a:solidFill>
                <a:latin typeface="맑은 고딕" panose="020D0604000000000000"/>
                <a:cs typeface="+mn-cs"/>
              </a:rPr>
              <a:t>CNN</a:t>
            </a:r>
            <a:r>
              <a:rPr lang="ko-KR" altLang="en-US" sz="3200" dirty="0">
                <a:solidFill>
                  <a:prstClr val="black"/>
                </a:solidFill>
                <a:latin typeface="맑은 고딕" panose="020D0604000000000000"/>
                <a:cs typeface="+mn-cs"/>
              </a:rPr>
              <a:t>에서의 </a:t>
            </a:r>
            <a:r>
              <a:rPr lang="en-US" altLang="ko-KR" sz="3200" dirty="0">
                <a:solidFill>
                  <a:prstClr val="black"/>
                </a:solidFill>
                <a:latin typeface="맑은 고딕" panose="020D0604000000000000"/>
                <a:cs typeface="+mn-cs"/>
              </a:rPr>
              <a:t>Convolution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0"/>
            <a:ext cx="13063" cy="1079867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274711-162E-441F-8A0E-64E03D5ABB02}"/>
              </a:ext>
            </a:extLst>
          </p:cNvPr>
          <p:cNvSpPr txBox="1"/>
          <p:nvPr/>
        </p:nvSpPr>
        <p:spPr>
          <a:xfrm>
            <a:off x="1071084" y="5261883"/>
            <a:ext cx="1574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32x32x</a:t>
            </a:r>
            <a:r>
              <a:rPr lang="en-US" altLang="ko-KR" sz="1600" dirty="0">
                <a:solidFill>
                  <a:srgbClr val="0033CC"/>
                </a:solidFill>
              </a:rPr>
              <a:t>3</a:t>
            </a:r>
            <a:r>
              <a:rPr lang="en-US" altLang="ko-KR" sz="1600" dirty="0"/>
              <a:t> image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BF0C57-AB42-4919-92B4-C478C6388435}"/>
              </a:ext>
            </a:extLst>
          </p:cNvPr>
          <p:cNvSpPr txBox="1"/>
          <p:nvPr/>
        </p:nvSpPr>
        <p:spPr>
          <a:xfrm>
            <a:off x="3058981" y="5261883"/>
            <a:ext cx="1574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28x28x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6</a:t>
            </a:r>
            <a:r>
              <a:rPr lang="en-US" altLang="ko-KR" sz="1600" dirty="0"/>
              <a:t> image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B8AD9-7624-4075-AEE0-E0E8CC92C5C1}"/>
              </a:ext>
            </a:extLst>
          </p:cNvPr>
          <p:cNvSpPr txBox="1"/>
          <p:nvPr/>
        </p:nvSpPr>
        <p:spPr>
          <a:xfrm>
            <a:off x="5046878" y="5261883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24x24x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10</a:t>
            </a:r>
            <a:r>
              <a:rPr lang="en-US" altLang="ko-KR" sz="1600" dirty="0"/>
              <a:t> image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C0C877-50FA-43E3-A136-72947A387307}"/>
              </a:ext>
            </a:extLst>
          </p:cNvPr>
          <p:cNvSpPr/>
          <p:nvPr/>
        </p:nvSpPr>
        <p:spPr>
          <a:xfrm>
            <a:off x="1149293" y="2358186"/>
            <a:ext cx="5763235" cy="2733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날짜 개체 틀 3">
            <a:extLst>
              <a:ext uri="{FF2B5EF4-FFF2-40B4-BE49-F238E27FC236}">
                <a16:creationId xmlns:a16="http://schemas.microsoft.com/office/drawing/2014/main" id="{9E27C288-2773-4CAF-9983-EA293E3023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22" name="슬라이드 번호 개체 틀 4">
            <a:extLst>
              <a:ext uri="{FF2B5EF4-FFF2-40B4-BE49-F238E27FC236}">
                <a16:creationId xmlns:a16="http://schemas.microsoft.com/office/drawing/2014/main" id="{31F00202-8E9D-43EC-93CB-AC445837E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45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2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Feedforward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200" dirty="0">
                <a:solidFill>
                  <a:prstClr val="black"/>
                </a:solidFill>
                <a:latin typeface="맑은 고딕" panose="020D0604000000000000"/>
                <a:cs typeface="+mn-cs"/>
              </a:rPr>
              <a:t>CNN</a:t>
            </a:r>
            <a:r>
              <a:rPr lang="ko-KR" altLang="en-US" sz="3200" dirty="0">
                <a:solidFill>
                  <a:prstClr val="black"/>
                </a:solidFill>
                <a:latin typeface="맑은 고딕" panose="020D0604000000000000"/>
                <a:cs typeface="+mn-cs"/>
              </a:rPr>
              <a:t>에서의 </a:t>
            </a:r>
            <a:r>
              <a:rPr lang="en-US" altLang="ko-KR" sz="3200" dirty="0">
                <a:solidFill>
                  <a:prstClr val="black"/>
                </a:solidFill>
                <a:latin typeface="맑은 고딕" panose="020D0604000000000000"/>
                <a:cs typeface="+mn-cs"/>
              </a:rPr>
              <a:t>Convolution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2039" y="0"/>
            <a:ext cx="11747" cy="1079867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onvolutional Neural Network에 대한 이미지 검색결과">
            <a:extLst>
              <a:ext uri="{FF2B5EF4-FFF2-40B4-BE49-F238E27FC236}">
                <a16:creationId xmlns:a16="http://schemas.microsoft.com/office/drawing/2014/main" id="{483E4F4C-6A4E-48BB-B6BD-97C0C4F62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358186"/>
            <a:ext cx="9144000" cy="30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E3ADC712-0557-43AB-A857-2747DDDA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89F7011B-43D3-4369-9A13-6F60E593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C3A1A7-0A14-453C-BB45-BA1D90DF0C82}"/>
              </a:ext>
            </a:extLst>
          </p:cNvPr>
          <p:cNvSpPr/>
          <p:nvPr/>
        </p:nvSpPr>
        <p:spPr>
          <a:xfrm>
            <a:off x="1149293" y="2358186"/>
            <a:ext cx="5763235" cy="2733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0EA5A1-E3C8-4862-90CE-B5B3A07875CF}"/>
              </a:ext>
            </a:extLst>
          </p:cNvPr>
          <p:cNvSpPr/>
          <p:nvPr/>
        </p:nvSpPr>
        <p:spPr>
          <a:xfrm>
            <a:off x="1224793" y="4714613"/>
            <a:ext cx="939287" cy="184558"/>
          </a:xfrm>
          <a:prstGeom prst="rect">
            <a:avLst/>
          </a:prstGeom>
          <a:solidFill>
            <a:schemeClr val="accent3">
              <a:lumMod val="60000"/>
              <a:lumOff val="40000"/>
              <a:alpha val="45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D4700C-E582-41A8-8B38-262D54C4FF97}"/>
              </a:ext>
            </a:extLst>
          </p:cNvPr>
          <p:cNvSpPr/>
          <p:nvPr/>
        </p:nvSpPr>
        <p:spPr>
          <a:xfrm>
            <a:off x="2768368" y="4714613"/>
            <a:ext cx="662729" cy="184558"/>
          </a:xfrm>
          <a:prstGeom prst="rect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673F2-43FE-4E57-BC81-12A6B7C3C6E5}"/>
              </a:ext>
            </a:extLst>
          </p:cNvPr>
          <p:cNvSpPr txBox="1"/>
          <p:nvPr/>
        </p:nvSpPr>
        <p:spPr>
          <a:xfrm>
            <a:off x="2944487" y="434528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89A294-AFC1-43B4-A1A8-A75F1AF151F7}"/>
              </a:ext>
            </a:extLst>
          </p:cNvPr>
          <p:cNvSpPr/>
          <p:nvPr/>
        </p:nvSpPr>
        <p:spPr>
          <a:xfrm>
            <a:off x="2245338" y="4714613"/>
            <a:ext cx="340085" cy="184558"/>
          </a:xfrm>
          <a:prstGeom prst="rect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34A11-DAD8-4F69-BD27-142C872E42FF}"/>
              </a:ext>
            </a:extLst>
          </p:cNvPr>
          <p:cNvSpPr txBox="1"/>
          <p:nvPr/>
        </p:nvSpPr>
        <p:spPr>
          <a:xfrm>
            <a:off x="2252515" y="434528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23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4" grpId="0"/>
      <p:bldP spid="17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5D175FA-D38E-4FB3-B664-8202E50FE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701801"/>
              </p:ext>
            </p:extLst>
          </p:nvPr>
        </p:nvGraphicFramePr>
        <p:xfrm>
          <a:off x="4517334" y="3592677"/>
          <a:ext cx="1296000" cy="129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24390063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77709752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90184390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9843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767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64465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5D537C7-B100-465B-ACB9-98E2E359B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345993"/>
              </p:ext>
            </p:extLst>
          </p:nvPr>
        </p:nvGraphicFramePr>
        <p:xfrm>
          <a:off x="4660846" y="3736885"/>
          <a:ext cx="1296000" cy="129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24390063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77709752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90184390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9843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767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64465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2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Feedforward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200" dirty="0" err="1">
                <a:solidFill>
                  <a:srgbClr val="000000"/>
                </a:solidFill>
                <a:latin typeface="+mj-ea"/>
                <a:cs typeface="Arial"/>
              </a:rPr>
              <a:t>ReLU</a:t>
            </a:r>
            <a:endParaRPr lang="en-US" altLang="ko-KR" sz="3000" dirty="0">
              <a:solidFill>
                <a:srgbClr val="1D2B37"/>
              </a:solidFill>
              <a:latin typeface="+mj-ea"/>
              <a:cs typeface="Arial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2075" y="3384"/>
            <a:ext cx="11711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E3ADC712-0557-43AB-A857-2747DDDA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89F7011B-43D3-4369-9A13-6F60E593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1" name="Picture 6" descr="http://cfile4.uf.tistory.com/image/22293C50579F7BBF1331FA">
            <a:extLst>
              <a:ext uri="{FF2B5EF4-FFF2-40B4-BE49-F238E27FC236}">
                <a16:creationId xmlns:a16="http://schemas.microsoft.com/office/drawing/2014/main" id="{5F2DAAB4-4318-49CA-BBBE-2B0584FB9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6872" y="3684675"/>
            <a:ext cx="3657141" cy="169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626CDD-AC2D-4A6A-BC6C-E07110E00D37}"/>
              </a:ext>
            </a:extLst>
          </p:cNvPr>
          <p:cNvSpPr txBox="1"/>
          <p:nvPr/>
        </p:nvSpPr>
        <p:spPr>
          <a:xfrm>
            <a:off x="1108021" y="1705519"/>
            <a:ext cx="7105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Vanishing gradient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문제를 해결하는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Activation Function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f(z) = max(0, z)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59471E8-BE5F-4C1C-8116-F96ABCAD5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373380"/>
              </p:ext>
            </p:extLst>
          </p:nvPr>
        </p:nvGraphicFramePr>
        <p:xfrm>
          <a:off x="4804359" y="3881093"/>
          <a:ext cx="1296000" cy="129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24390063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77709752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90184390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9843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767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6446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CD07DFB-CB52-4CE4-87A9-50E8F7E7078F}"/>
              </a:ext>
            </a:extLst>
          </p:cNvPr>
          <p:cNvSpPr txBox="1"/>
          <p:nvPr/>
        </p:nvSpPr>
        <p:spPr>
          <a:xfrm>
            <a:off x="4114341" y="5321301"/>
            <a:ext cx="254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&lt; Output 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CAE484-86B9-411A-996D-C1CE1C1ED6C0}"/>
              </a:ext>
            </a:extLst>
          </p:cNvPr>
          <p:cNvSpPr txBox="1"/>
          <p:nvPr/>
        </p:nvSpPr>
        <p:spPr>
          <a:xfrm>
            <a:off x="6701769" y="5333053"/>
            <a:ext cx="254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&lt;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ReLU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 &gt;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DAF8E1E-2A15-4C35-BF42-DCB7CC17389A}"/>
              </a:ext>
            </a:extLst>
          </p:cNvPr>
          <p:cNvSpPr/>
          <p:nvPr/>
        </p:nvSpPr>
        <p:spPr bwMode="auto">
          <a:xfrm>
            <a:off x="6306969" y="4338419"/>
            <a:ext cx="653836" cy="506805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E6D958E-FDB1-411C-BB09-EFB1895B7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774194"/>
              </p:ext>
            </p:extLst>
          </p:nvPr>
        </p:nvGraphicFramePr>
        <p:xfrm>
          <a:off x="7107113" y="3592677"/>
          <a:ext cx="1296000" cy="129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24390063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77709752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90184390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9843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767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64465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E3D8A19-B737-4A68-A3F7-A31D49439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86777"/>
              </p:ext>
            </p:extLst>
          </p:nvPr>
        </p:nvGraphicFramePr>
        <p:xfrm>
          <a:off x="7250625" y="3736885"/>
          <a:ext cx="1296000" cy="129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24390063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77709752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90184390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9843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767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64465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7262D50-E866-46D3-8F96-E511498DD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173315"/>
              </p:ext>
            </p:extLst>
          </p:nvPr>
        </p:nvGraphicFramePr>
        <p:xfrm>
          <a:off x="7394138" y="3881093"/>
          <a:ext cx="1296000" cy="129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24390063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77709752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90184390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9843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767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64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399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2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Feedforward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200" dirty="0">
                <a:latin typeface="맑은 고딕" panose="020D0604000000000000"/>
                <a:ea typeface="맑은 고딕" panose="020D0604000000000000"/>
                <a:cs typeface="Arial"/>
              </a:rPr>
              <a:t>Pooling</a:t>
            </a:r>
            <a:endParaRPr lang="en-US" altLang="ko-KR" sz="3000" dirty="0">
              <a:latin typeface="+mj-ea"/>
              <a:cs typeface="Arial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2039" y="0"/>
            <a:ext cx="11747" cy="1079867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D10CC7-683B-4427-9F8A-72476A40DDB3}"/>
              </a:ext>
            </a:extLst>
          </p:cNvPr>
          <p:cNvSpPr/>
          <p:nvPr/>
        </p:nvSpPr>
        <p:spPr>
          <a:xfrm>
            <a:off x="844057" y="1161899"/>
            <a:ext cx="810182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맑은 고딕" panose="020D0604000000000000"/>
                <a:ea typeface="맑은 고딕" panose="020D0604000000000000"/>
              </a:rPr>
              <a:t>Subsampling (Pooling)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출력의 해상도를 낮춰</a:t>
            </a:r>
            <a:r>
              <a:rPr lang="en-US" altLang="ko-KR" sz="1400" dirty="0"/>
              <a:t> </a:t>
            </a:r>
            <a:r>
              <a:rPr lang="ko-KR" altLang="en-US" sz="1400" dirty="0"/>
              <a:t>변형이나 이동에 대한 민감도를 감소</a:t>
            </a:r>
            <a:r>
              <a:rPr lang="en-US" altLang="ko-KR" sz="1400" dirty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이미지의 크기를 줄이기 때문에 학습할 노드의 수가 줄어들어 학습속도를 높이는 효과</a:t>
            </a:r>
            <a:r>
              <a:rPr lang="en-US" altLang="ko-KR" sz="1400" dirty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하지만 정보 손실이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일어남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.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맑은 고딕" panose="020D0604000000000000"/>
                <a:ea typeface="맑은 고딕" panose="020D0604000000000000"/>
              </a:rPr>
              <a:t>CNN</a:t>
            </a:r>
            <a:r>
              <a:rPr lang="ko-KR" altLang="en-US" sz="1400" dirty="0">
                <a:latin typeface="맑은 고딕" panose="020D0604000000000000"/>
                <a:ea typeface="맑은 고딕" panose="020D0604000000000000"/>
              </a:rPr>
              <a:t> 에서는 일반적으로 </a:t>
            </a:r>
            <a:r>
              <a:rPr lang="en-US" altLang="ko-KR" sz="1400" b="1" dirty="0">
                <a:latin typeface="맑은 고딕" panose="020D0604000000000000"/>
                <a:ea typeface="맑은 고딕" panose="020D0604000000000000"/>
              </a:rPr>
              <a:t>Max Pooling</a:t>
            </a:r>
            <a:r>
              <a:rPr lang="en-US" altLang="ko-KR" sz="1400" dirty="0">
                <a:latin typeface="맑은 고딕" panose="020D0604000000000000"/>
                <a:ea typeface="맑은 고딕" panose="020D0604000000000000"/>
              </a:rPr>
              <a:t> </a:t>
            </a:r>
            <a:r>
              <a:rPr lang="ko-KR" altLang="en-US" sz="1400" dirty="0">
                <a:latin typeface="맑은 고딕" panose="020D0604000000000000"/>
                <a:ea typeface="맑은 고딕" panose="020D0604000000000000"/>
              </a:rPr>
              <a:t>을 사용</a:t>
            </a:r>
            <a:r>
              <a:rPr lang="en-US" altLang="ko-KR" sz="1400" dirty="0">
                <a:latin typeface="맑은 고딕" panose="020D0604000000000000"/>
                <a:ea typeface="맑은 고딕" panose="020D0604000000000000"/>
              </a:rPr>
              <a:t>.</a:t>
            </a:r>
            <a:endParaRPr lang="ko-KR" altLang="en-US" sz="1400" dirty="0">
              <a:latin typeface="맑은 고딕" panose="020D0604000000000000"/>
              <a:ea typeface="맑은 고딕" panose="020D060400000000000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0EB2523-1564-47D5-893E-FA8F81666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770132"/>
              </p:ext>
            </p:extLst>
          </p:nvPr>
        </p:nvGraphicFramePr>
        <p:xfrm>
          <a:off x="4635218" y="3810620"/>
          <a:ext cx="1728000" cy="172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24390063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77709752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90184390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8879561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9843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767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6446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2658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6B63795-397B-46F2-A293-78726780257E}"/>
              </a:ext>
            </a:extLst>
          </p:cNvPr>
          <p:cNvSpPr txBox="1"/>
          <p:nvPr/>
        </p:nvSpPr>
        <p:spPr>
          <a:xfrm>
            <a:off x="4226861" y="3366484"/>
            <a:ext cx="254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Feature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Map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CE645EE-7295-469E-A4B2-DF306F05AEC1}"/>
              </a:ext>
            </a:extLst>
          </p:cNvPr>
          <p:cNvSpPr/>
          <p:nvPr/>
        </p:nvSpPr>
        <p:spPr bwMode="auto">
          <a:xfrm>
            <a:off x="6581092" y="4495423"/>
            <a:ext cx="890612" cy="375430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27A4146-182C-4877-A031-233E7DC05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891419"/>
              </p:ext>
            </p:extLst>
          </p:nvPr>
        </p:nvGraphicFramePr>
        <p:xfrm>
          <a:off x="7689578" y="4251138"/>
          <a:ext cx="864000" cy="86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24390063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77709752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767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644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006DD4C-0E02-4D25-A2A0-14EB6CDD7C60}"/>
              </a:ext>
            </a:extLst>
          </p:cNvPr>
          <p:cNvSpPr txBox="1"/>
          <p:nvPr/>
        </p:nvSpPr>
        <p:spPr>
          <a:xfrm>
            <a:off x="6512128" y="3966479"/>
            <a:ext cx="1028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Max</a:t>
            </a: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Pooling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A8E0FA-71AE-4602-B821-3D83A0580CE5}"/>
              </a:ext>
            </a:extLst>
          </p:cNvPr>
          <p:cNvSpPr/>
          <p:nvPr/>
        </p:nvSpPr>
        <p:spPr>
          <a:xfrm>
            <a:off x="5675811" y="5768169"/>
            <a:ext cx="33388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Max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Pooling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: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해당 영역 내에서 가장 큰 값을 추출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14" name="Picture 2" descr="http://cs231n.github.io/assets/cnn/pool.jpeg">
            <a:extLst>
              <a:ext uri="{FF2B5EF4-FFF2-40B4-BE49-F238E27FC236}">
                <a16:creationId xmlns:a16="http://schemas.microsoft.com/office/drawing/2014/main" id="{B8BF1D40-56A3-4E5C-9341-D56959071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310" y="3394176"/>
            <a:ext cx="3263677" cy="257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날짜 개체 틀 3">
            <a:extLst>
              <a:ext uri="{FF2B5EF4-FFF2-40B4-BE49-F238E27FC236}">
                <a16:creationId xmlns:a16="http://schemas.microsoft.com/office/drawing/2014/main" id="{2FDB43F2-9BA9-49AF-B815-3A7EBBEF82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208FE426-0202-4FCE-8FA5-5E30AD3A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011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2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Feedforward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200" dirty="0">
                <a:latin typeface="맑은 고딕" panose="020D0604000000000000"/>
                <a:ea typeface="맑은 고딕" panose="020D0604000000000000"/>
                <a:cs typeface="Arial"/>
              </a:rPr>
              <a:t>Classification</a:t>
            </a:r>
            <a:endParaRPr lang="en-US" altLang="ko-KR" sz="3000" dirty="0"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2039" y="0"/>
            <a:ext cx="11747" cy="1079867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onvolutional Neural Network에 대한 이미지 검색결과">
            <a:extLst>
              <a:ext uri="{FF2B5EF4-FFF2-40B4-BE49-F238E27FC236}">
                <a16:creationId xmlns:a16="http://schemas.microsoft.com/office/drawing/2014/main" id="{483E4F4C-6A4E-48BB-B6BD-97C0C4F62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5" y="2358186"/>
            <a:ext cx="9144000" cy="30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E3ADC712-0557-43AB-A857-2747DDDA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89F7011B-43D3-4369-9A13-6F60E593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0EA5A1-E3C8-4862-90CE-B5B3A07875CF}"/>
              </a:ext>
            </a:extLst>
          </p:cNvPr>
          <p:cNvSpPr/>
          <p:nvPr/>
        </p:nvSpPr>
        <p:spPr>
          <a:xfrm>
            <a:off x="1215268" y="4714613"/>
            <a:ext cx="1366007" cy="184558"/>
          </a:xfrm>
          <a:prstGeom prst="rect">
            <a:avLst/>
          </a:prstGeom>
          <a:solidFill>
            <a:schemeClr val="accent3">
              <a:lumMod val="60000"/>
              <a:lumOff val="40000"/>
              <a:alpha val="45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D4700C-E582-41A8-8B38-262D54C4FF97}"/>
              </a:ext>
            </a:extLst>
          </p:cNvPr>
          <p:cNvSpPr/>
          <p:nvPr/>
        </p:nvSpPr>
        <p:spPr>
          <a:xfrm>
            <a:off x="2768369" y="4714613"/>
            <a:ext cx="662729" cy="184558"/>
          </a:xfrm>
          <a:prstGeom prst="rect">
            <a:avLst/>
          </a:prstGeom>
          <a:solidFill>
            <a:schemeClr val="accent3">
              <a:lumMod val="60000"/>
              <a:lumOff val="40000"/>
              <a:alpha val="45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A29CDE-3A9B-4AF3-9C17-DCD694CBEC0F}"/>
              </a:ext>
            </a:extLst>
          </p:cNvPr>
          <p:cNvSpPr/>
          <p:nvPr/>
        </p:nvSpPr>
        <p:spPr>
          <a:xfrm>
            <a:off x="3644354" y="4714613"/>
            <a:ext cx="1366007" cy="184558"/>
          </a:xfrm>
          <a:prstGeom prst="rect">
            <a:avLst/>
          </a:prstGeom>
          <a:solidFill>
            <a:schemeClr val="accent3">
              <a:lumMod val="60000"/>
              <a:lumOff val="40000"/>
              <a:alpha val="45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6E6CEF-9ABC-4181-BDC2-C91E0DF55385}"/>
              </a:ext>
            </a:extLst>
          </p:cNvPr>
          <p:cNvSpPr/>
          <p:nvPr/>
        </p:nvSpPr>
        <p:spPr>
          <a:xfrm>
            <a:off x="5064680" y="4714613"/>
            <a:ext cx="662729" cy="184558"/>
          </a:xfrm>
          <a:prstGeom prst="rect">
            <a:avLst/>
          </a:prstGeom>
          <a:solidFill>
            <a:schemeClr val="accent3">
              <a:lumMod val="60000"/>
              <a:lumOff val="40000"/>
              <a:alpha val="45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C6EA8F-C9C4-4F99-A00E-983B12336B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7394" y="4343943"/>
            <a:ext cx="835373" cy="3559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C3A1A7-0A14-453C-BB45-BA1D90DF0C82}"/>
              </a:ext>
            </a:extLst>
          </p:cNvPr>
          <p:cNvSpPr/>
          <p:nvPr/>
        </p:nvSpPr>
        <p:spPr>
          <a:xfrm>
            <a:off x="6008249" y="2710054"/>
            <a:ext cx="3117081" cy="2913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90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798" y="1389432"/>
            <a:ext cx="8229600" cy="4830392"/>
          </a:xfrm>
          <a:effectLst/>
        </p:spPr>
        <p:txBody>
          <a:bodyPr>
            <a:normAutofit fontScale="85000" lnSpcReduction="20000"/>
          </a:bodyPr>
          <a:lstStyle/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1D2B37"/>
                </a:solidFill>
                <a:latin typeface="Arial" panose="020B0500000000000000" pitchFamily="34" charset="-127"/>
                <a:ea typeface="맑은 고딕" panose="020D0604000000000000"/>
                <a:cs typeface="Arial"/>
              </a:rPr>
              <a:t>Intro</a:t>
            </a:r>
            <a:endParaRPr lang="en-US" altLang="ko-KR" sz="1200" dirty="0">
              <a:solidFill>
                <a:srgbClr val="1D2B37"/>
              </a:solidFill>
              <a:latin typeface="Arial" panose="020B0500000000000000" pitchFamily="34" charset="-127"/>
              <a:ea typeface="맑은 고딕" panose="020D0604000000000000"/>
              <a:cs typeface="Arial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</a:pPr>
            <a:endParaRPr lang="en-US" altLang="ko-KR" sz="1200" dirty="0">
              <a:solidFill>
                <a:srgbClr val="1D2B37"/>
              </a:solidFill>
              <a:latin typeface="Arial" panose="020B0500000000000000" pitchFamily="34" charset="-127"/>
              <a:ea typeface="맑은 고딕" panose="020D0604000000000000"/>
              <a:cs typeface="Arial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1D2B37"/>
                </a:solidFill>
                <a:latin typeface="Arial" panose="020B0500000000000000" pitchFamily="34" charset="-127"/>
                <a:ea typeface="맑은 고딕" panose="020D0604000000000000"/>
                <a:cs typeface="Arial"/>
              </a:rPr>
              <a:t>CNN Feedforward</a:t>
            </a:r>
          </a:p>
          <a:p>
            <a:pPr marL="685800" lvl="1" indent="-228600">
              <a:lnSpc>
                <a:spcPct val="130000"/>
              </a:lnSpc>
              <a:buFont typeface="+mj-lt"/>
              <a:buAutoNum type="alphaUcPeriod"/>
            </a:pPr>
            <a:r>
              <a:rPr lang="en-US" altLang="ko-KR" sz="1200" dirty="0">
                <a:solidFill>
                  <a:srgbClr val="3F626D">
                    <a:alpha val="60000"/>
                  </a:srgbClr>
                </a:solidFill>
                <a:latin typeface="Arial" panose="020B0500000000000000" pitchFamily="34" charset="-127"/>
                <a:cs typeface="Arial"/>
              </a:rPr>
              <a:t>Convolution</a:t>
            </a:r>
          </a:p>
          <a:p>
            <a:pPr marL="685800" lvl="1" indent="-228600">
              <a:lnSpc>
                <a:spcPct val="130000"/>
              </a:lnSpc>
              <a:buFont typeface="+mj-lt"/>
              <a:buAutoNum type="alphaUcPeriod"/>
            </a:pPr>
            <a:r>
              <a:rPr lang="en-US" altLang="ko-KR" sz="1200" dirty="0" err="1">
                <a:solidFill>
                  <a:srgbClr val="3F626D">
                    <a:alpha val="60000"/>
                  </a:srgbClr>
                </a:solidFill>
                <a:latin typeface="Arial" panose="020B0500000000000000" pitchFamily="34" charset="-127"/>
                <a:cs typeface="Arial"/>
              </a:rPr>
              <a:t>ReLU</a:t>
            </a:r>
            <a:r>
              <a:rPr lang="en-US" altLang="ko-KR" sz="1200" dirty="0">
                <a:solidFill>
                  <a:srgbClr val="3F626D">
                    <a:alpha val="60000"/>
                  </a:srgbClr>
                </a:solidFill>
                <a:latin typeface="Arial" panose="020B0500000000000000" pitchFamily="34" charset="-127"/>
                <a:cs typeface="Arial"/>
              </a:rPr>
              <a:t> </a:t>
            </a:r>
          </a:p>
          <a:p>
            <a:pPr marL="685800" lvl="1" indent="-228600">
              <a:lnSpc>
                <a:spcPct val="130000"/>
              </a:lnSpc>
              <a:buFont typeface="+mj-lt"/>
              <a:buAutoNum type="alphaUcPeriod"/>
            </a:pPr>
            <a:r>
              <a:rPr lang="en-US" altLang="ko-KR" sz="1200" dirty="0">
                <a:solidFill>
                  <a:srgbClr val="3F626D">
                    <a:alpha val="60000"/>
                  </a:srgbClr>
                </a:solidFill>
                <a:latin typeface="Arial" panose="020B0500000000000000" pitchFamily="34" charset="-127"/>
                <a:cs typeface="Arial"/>
              </a:rPr>
              <a:t>Pooling</a:t>
            </a:r>
          </a:p>
          <a:p>
            <a:pPr marL="685800" lvl="1" indent="-228600">
              <a:lnSpc>
                <a:spcPct val="130000"/>
              </a:lnSpc>
              <a:buFont typeface="+mj-lt"/>
              <a:buAutoNum type="alphaUcPeriod"/>
            </a:pPr>
            <a:r>
              <a:rPr lang="en-US" altLang="ko-KR" sz="1200" dirty="0">
                <a:solidFill>
                  <a:srgbClr val="3F626D">
                    <a:alpha val="60000"/>
                  </a:srgbClr>
                </a:solidFill>
                <a:latin typeface="Arial" panose="020B0500000000000000" pitchFamily="34" charset="-127"/>
                <a:cs typeface="Arial"/>
              </a:rPr>
              <a:t>Classification</a:t>
            </a:r>
          </a:p>
          <a:p>
            <a:pPr marL="685800" lvl="1" indent="-228600">
              <a:lnSpc>
                <a:spcPct val="130000"/>
              </a:lnSpc>
              <a:buFont typeface="+mj-lt"/>
              <a:buAutoNum type="alphaUcPeriod"/>
            </a:pPr>
            <a:endParaRPr lang="en-US" altLang="ko-KR" sz="1200" dirty="0">
              <a:solidFill>
                <a:srgbClr val="1D2B37"/>
              </a:solidFill>
              <a:latin typeface="Arial" panose="020B0500000000000000" pitchFamily="34" charset="-127"/>
              <a:ea typeface="맑은 고딕" panose="020D0604000000000000"/>
              <a:cs typeface="Arial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1D2B37"/>
                </a:solidFill>
                <a:latin typeface="Arial" panose="020B0500000000000000" pitchFamily="34" charset="-127"/>
                <a:cs typeface="Arial"/>
              </a:rPr>
              <a:t>CNN Backpropagation</a:t>
            </a:r>
          </a:p>
          <a:p>
            <a:pPr marL="685800" lvl="1" indent="-228600">
              <a:lnSpc>
                <a:spcPct val="130000"/>
              </a:lnSpc>
              <a:buFont typeface="+mj-lt"/>
              <a:buAutoNum type="alphaUcPeriod"/>
            </a:pPr>
            <a:r>
              <a:rPr lang="en-US" altLang="ko-KR" sz="1200" dirty="0" err="1">
                <a:solidFill>
                  <a:srgbClr val="3F626D">
                    <a:alpha val="60000"/>
                  </a:srgbClr>
                </a:solidFill>
                <a:latin typeface="Arial" panose="020B0500000000000000" pitchFamily="34" charset="-127"/>
                <a:cs typeface="Arial"/>
              </a:rPr>
              <a:t>Softmax</a:t>
            </a:r>
            <a:r>
              <a:rPr lang="en-US" altLang="ko-KR" sz="1200" dirty="0">
                <a:solidFill>
                  <a:srgbClr val="3F626D">
                    <a:alpha val="60000"/>
                  </a:srgbClr>
                </a:solidFill>
                <a:latin typeface="Arial" panose="020B0500000000000000" pitchFamily="34" charset="-127"/>
                <a:cs typeface="Arial"/>
              </a:rPr>
              <a:t> &amp; Cross Entropy</a:t>
            </a:r>
          </a:p>
          <a:p>
            <a:pPr marL="685800" lvl="1" indent="-228600">
              <a:lnSpc>
                <a:spcPct val="130000"/>
              </a:lnSpc>
              <a:buFont typeface="+mj-lt"/>
              <a:buAutoNum type="alphaUcPeriod"/>
            </a:pPr>
            <a:r>
              <a:rPr lang="en-US" altLang="ko-KR" sz="1200" dirty="0">
                <a:solidFill>
                  <a:srgbClr val="3F626D">
                    <a:alpha val="60000"/>
                  </a:srgbClr>
                </a:solidFill>
                <a:latin typeface="Arial" panose="020B0500000000000000" pitchFamily="34" charset="-127"/>
                <a:cs typeface="Arial"/>
              </a:rPr>
              <a:t>FC</a:t>
            </a:r>
          </a:p>
          <a:p>
            <a:pPr marL="685800" lvl="1" indent="-228600">
              <a:lnSpc>
                <a:spcPct val="130000"/>
              </a:lnSpc>
              <a:buFont typeface="+mj-lt"/>
              <a:buAutoNum type="alphaUcPeriod"/>
            </a:pPr>
            <a:r>
              <a:rPr lang="en-US" altLang="ko-KR" sz="1200" dirty="0">
                <a:solidFill>
                  <a:srgbClr val="3F626D">
                    <a:alpha val="60000"/>
                  </a:srgbClr>
                </a:solidFill>
                <a:latin typeface="Arial" panose="020B0500000000000000" pitchFamily="34" charset="-127"/>
                <a:cs typeface="Arial"/>
              </a:rPr>
              <a:t>Feature learning</a:t>
            </a:r>
          </a:p>
          <a:p>
            <a:pPr marL="685800" lvl="1" indent="-228600">
              <a:lnSpc>
                <a:spcPct val="130000"/>
              </a:lnSpc>
              <a:buFont typeface="+mj-lt"/>
              <a:buAutoNum type="alphaUcPeriod"/>
            </a:pPr>
            <a:endParaRPr lang="en-US" altLang="ko-KR" sz="1200" dirty="0">
              <a:solidFill>
                <a:srgbClr val="1D2B37"/>
              </a:solidFill>
              <a:latin typeface="Arial" panose="020B0500000000000000" pitchFamily="34" charset="-127"/>
              <a:ea typeface="맑은 고딕" panose="020D0604000000000000"/>
              <a:cs typeface="Arial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1D2B37"/>
                </a:solidFill>
                <a:latin typeface="Arial" panose="020B0500000000000000" pitchFamily="34" charset="-127"/>
                <a:ea typeface="맑은 고딕" panose="020D0604000000000000"/>
                <a:cs typeface="Arial"/>
              </a:rPr>
              <a:t>CNN </a:t>
            </a:r>
            <a:r>
              <a:rPr lang="ko-KR" altLang="en-US" sz="2000" dirty="0">
                <a:solidFill>
                  <a:srgbClr val="1D2B37"/>
                </a:solidFill>
                <a:latin typeface="Arial" panose="020B0500000000000000" pitchFamily="34" charset="-127"/>
                <a:ea typeface="맑은 고딕" panose="020D0604000000000000"/>
                <a:cs typeface="Arial"/>
              </a:rPr>
              <a:t>시연</a:t>
            </a:r>
            <a:endParaRPr lang="en-US" altLang="ko-KR" sz="2000" dirty="0">
              <a:solidFill>
                <a:srgbClr val="1D2B37"/>
              </a:solidFill>
              <a:latin typeface="Arial" panose="020B0500000000000000" pitchFamily="34" charset="-127"/>
              <a:ea typeface="맑은 고딕" panose="020D0604000000000000"/>
              <a:cs typeface="Arial"/>
            </a:endParaRPr>
          </a:p>
          <a:p>
            <a:pPr marL="685800" lvl="1" indent="-228600">
              <a:lnSpc>
                <a:spcPct val="130000"/>
              </a:lnSpc>
              <a:buFont typeface="+mj-lt"/>
              <a:buAutoNum type="alphaUcPeriod"/>
            </a:pPr>
            <a:r>
              <a:rPr lang="en-US" altLang="ko-KR" sz="1200" dirty="0" err="1">
                <a:solidFill>
                  <a:srgbClr val="3F626D">
                    <a:alpha val="60000"/>
                  </a:srgbClr>
                </a:solidFill>
                <a:latin typeface="Arial" panose="020B0500000000000000" pitchFamily="34" charset="-127"/>
                <a:ea typeface="맑은 고딕" panose="020D0604000000000000"/>
                <a:cs typeface="Arial"/>
              </a:rPr>
              <a:t>MNIST_simple</a:t>
            </a:r>
            <a:endParaRPr lang="en-US" altLang="ko-KR" sz="1200" dirty="0">
              <a:solidFill>
                <a:srgbClr val="3F626D">
                  <a:alpha val="60000"/>
                </a:srgbClr>
              </a:solidFill>
              <a:latin typeface="Arial" panose="020B0500000000000000" pitchFamily="34" charset="-127"/>
              <a:ea typeface="맑은 고딕" panose="020D0604000000000000"/>
              <a:cs typeface="Arial"/>
            </a:endParaRPr>
          </a:p>
          <a:p>
            <a:pPr marL="685800" lvl="1" indent="-228600">
              <a:lnSpc>
                <a:spcPct val="130000"/>
              </a:lnSpc>
              <a:buFont typeface="+mj-lt"/>
              <a:buAutoNum type="alphaUcPeriod"/>
            </a:pPr>
            <a:r>
              <a:rPr lang="en-US" altLang="ko-KR" sz="1200" dirty="0" err="1">
                <a:solidFill>
                  <a:srgbClr val="3F626D">
                    <a:alpha val="60000"/>
                  </a:srgbClr>
                </a:solidFill>
                <a:latin typeface="Arial" panose="020B0500000000000000" pitchFamily="34" charset="-127"/>
                <a:ea typeface="맑은 고딕" panose="020D0604000000000000"/>
                <a:cs typeface="Arial"/>
              </a:rPr>
              <a:t>MNIST_deep</a:t>
            </a:r>
            <a:endParaRPr lang="en-US" altLang="ko-KR" sz="1200" dirty="0">
              <a:solidFill>
                <a:srgbClr val="3F626D">
                  <a:alpha val="60000"/>
                </a:srgbClr>
              </a:solidFill>
              <a:latin typeface="Arial" panose="020B0500000000000000" pitchFamily="34" charset="-127"/>
              <a:ea typeface="맑은 고딕" panose="020D0604000000000000"/>
              <a:cs typeface="Arial"/>
            </a:endParaRPr>
          </a:p>
          <a:p>
            <a:pPr marL="685800" lvl="1" indent="-228600">
              <a:lnSpc>
                <a:spcPct val="130000"/>
              </a:lnSpc>
              <a:buFont typeface="+mj-lt"/>
              <a:buAutoNum type="alphaUcPeriod"/>
            </a:pPr>
            <a:r>
              <a:rPr lang="en-US" altLang="ko-KR" sz="1200" dirty="0">
                <a:solidFill>
                  <a:srgbClr val="3F626D">
                    <a:alpha val="60000"/>
                  </a:srgbClr>
                </a:solidFill>
                <a:latin typeface="Arial" panose="020B0500000000000000" pitchFamily="34" charset="-127"/>
                <a:ea typeface="맑은 고딕" panose="020D0604000000000000"/>
                <a:cs typeface="Arial"/>
              </a:rPr>
              <a:t>CIFAR 10</a:t>
            </a:r>
          </a:p>
          <a:p>
            <a:pPr marL="685800" lvl="1" indent="-228600">
              <a:lnSpc>
                <a:spcPct val="130000"/>
              </a:lnSpc>
              <a:buFont typeface="+mj-lt"/>
              <a:buAutoNum type="alphaUcPeriod"/>
            </a:pPr>
            <a:endParaRPr lang="en-US" altLang="ko-KR" sz="1200" dirty="0">
              <a:solidFill>
                <a:srgbClr val="3F626D">
                  <a:alpha val="60000"/>
                </a:srgbClr>
              </a:solidFill>
              <a:latin typeface="Arial" panose="020B0500000000000000" pitchFamily="34" charset="-127"/>
              <a:ea typeface="맑은 고딕" panose="020D0604000000000000"/>
              <a:cs typeface="Arial"/>
            </a:endParaRPr>
          </a:p>
          <a:p>
            <a:pPr>
              <a:lnSpc>
                <a:spcPct val="13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1D2B37"/>
                </a:solidFill>
                <a:latin typeface="Arial" panose="020B0500000000000000" pitchFamily="34" charset="-127"/>
                <a:ea typeface="맑은 고딕" panose="020D0604000000000000"/>
                <a:cs typeface="Arial"/>
              </a:rPr>
              <a:t>CNN </a:t>
            </a:r>
            <a:r>
              <a:rPr lang="ko-KR" altLang="en-US" sz="2000" dirty="0">
                <a:solidFill>
                  <a:srgbClr val="1D2B37"/>
                </a:solidFill>
                <a:latin typeface="Arial" panose="020B0500000000000000" pitchFamily="34" charset="-127"/>
                <a:ea typeface="맑은 고딕" panose="020D0604000000000000"/>
                <a:cs typeface="Arial"/>
              </a:rPr>
              <a:t>예시 및 적용 기술</a:t>
            </a:r>
            <a:endParaRPr lang="en-US" altLang="ko-KR" sz="1050" dirty="0">
              <a:solidFill>
                <a:srgbClr val="1D2B37"/>
              </a:solidFill>
              <a:latin typeface="맑은 고딕" panose="020D0604000000000000" pitchFamily="50" charset="-127"/>
              <a:ea typeface="맑은 고딕" panose="020D0604000000000000"/>
              <a:cs typeface="Arial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772039" y="1"/>
            <a:ext cx="11747" cy="107986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0826" y="1"/>
            <a:ext cx="3793174" cy="6858000"/>
          </a:xfrm>
          <a:prstGeom prst="rect">
            <a:avLst/>
          </a:prstGeom>
          <a:effectLst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23141" y="408441"/>
            <a:ext cx="8229600" cy="8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000" dirty="0">
                <a:solidFill>
                  <a:srgbClr val="3F626D">
                    <a:alpha val="60000"/>
                  </a:srgbClr>
                </a:solidFill>
                <a:latin typeface="Arial" panose="020B0800000000000000" pitchFamily="34" charset="-127"/>
                <a:ea typeface="맑은 고딕" panose="020D0604000000000000"/>
                <a:cs typeface="Arial"/>
              </a:rPr>
              <a:t>Index </a:t>
            </a:r>
            <a:br>
              <a:rPr lang="en-US" altLang="ko-KR" sz="2800" dirty="0">
                <a:solidFill>
                  <a:srgbClr val="3F626D"/>
                </a:solidFill>
                <a:latin typeface="Arial" panose="020B0500000000000000" pitchFamily="34" charset="-127"/>
                <a:ea typeface="맑은 고딕" panose="020D0604000000000000"/>
                <a:cs typeface="Arial"/>
              </a:rPr>
            </a:br>
            <a:r>
              <a:rPr lang="ko-KR" altLang="en-US" sz="3000" dirty="0">
                <a:solidFill>
                  <a:srgbClr val="1D2B37"/>
                </a:solidFill>
                <a:latin typeface="Arial" panose="020B0800000000000000" pitchFamily="34" charset="-127"/>
                <a:ea typeface="맑은 고딕" panose="020D0604000000000000"/>
                <a:cs typeface="Arial"/>
              </a:rPr>
              <a:t>목차</a:t>
            </a:r>
            <a:endParaRPr lang="en-US" altLang="ko-KR" sz="3000" dirty="0">
              <a:solidFill>
                <a:srgbClr val="1D2B37"/>
              </a:solidFill>
              <a:latin typeface="Arial" panose="020B0300000000000000" pitchFamily="34" charset="-127"/>
              <a:ea typeface="맑은 고딕" panose="020D0604000000000000"/>
              <a:cs typeface="Arial"/>
            </a:endParaRPr>
          </a:p>
        </p:txBody>
      </p:sp>
      <p:sp>
        <p:nvSpPr>
          <p:cNvPr id="9" name="날짜 개체 틀 3">
            <a:extLst>
              <a:ext uri="{FF2B5EF4-FFF2-40B4-BE49-F238E27FC236}">
                <a16:creationId xmlns:a16="http://schemas.microsoft.com/office/drawing/2014/main" id="{B2679563-EB5E-49A2-A98F-860FF36A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10" name="슬라이드 번호 개체 틀 4">
            <a:extLst>
              <a:ext uri="{FF2B5EF4-FFF2-40B4-BE49-F238E27FC236}">
                <a16:creationId xmlns:a16="http://schemas.microsoft.com/office/drawing/2014/main" id="{950962B4-B0BA-4A58-93DF-9ACF7EA8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274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2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Feedforward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200" dirty="0">
                <a:solidFill>
                  <a:prstClr val="black"/>
                </a:solidFill>
                <a:latin typeface="맑은 고딕" panose="020D0604000000000000"/>
                <a:cs typeface="Arial"/>
              </a:rPr>
              <a:t>Classification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2039" y="0"/>
            <a:ext cx="11747" cy="1079867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E3ADC712-0557-43AB-A857-2747DDDA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89F7011B-43D3-4369-9A13-6F60E593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20</a:t>
            </a:fld>
            <a:endParaRPr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6B9A072-9B9E-489A-AD71-FB2410668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84879"/>
              </p:ext>
            </p:extLst>
          </p:nvPr>
        </p:nvGraphicFramePr>
        <p:xfrm>
          <a:off x="4812261" y="3220012"/>
          <a:ext cx="1296000" cy="129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24390063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77709752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90184390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9843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767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6446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98CDF65-FE13-414A-8E08-260D8AC8B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628320"/>
              </p:ext>
            </p:extLst>
          </p:nvPr>
        </p:nvGraphicFramePr>
        <p:xfrm>
          <a:off x="4955773" y="3364220"/>
          <a:ext cx="1296000" cy="129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24390063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77709752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90184390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9843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767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64465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D500228-3701-4F9E-988C-8C29101B2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482129"/>
              </p:ext>
            </p:extLst>
          </p:nvPr>
        </p:nvGraphicFramePr>
        <p:xfrm>
          <a:off x="5099286" y="3508428"/>
          <a:ext cx="1296000" cy="129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243900636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77709752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90184390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9843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7673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64465"/>
                  </a:ext>
                </a:extLst>
              </a:tr>
            </a:tbl>
          </a:graphicData>
        </a:graphic>
      </p:graphicFrame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69501F3-183F-47F7-8E07-0656512D9A5D}"/>
              </a:ext>
            </a:extLst>
          </p:cNvPr>
          <p:cNvSpPr/>
          <p:nvPr/>
        </p:nvSpPr>
        <p:spPr bwMode="auto">
          <a:xfrm>
            <a:off x="6661875" y="3902061"/>
            <a:ext cx="445306" cy="363997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5BC48F1-95F4-45C1-82C9-CF088274C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742988"/>
              </p:ext>
            </p:extLst>
          </p:nvPr>
        </p:nvGraphicFramePr>
        <p:xfrm>
          <a:off x="7394206" y="2288447"/>
          <a:ext cx="398597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597">
                  <a:extLst>
                    <a:ext uri="{9D8B030D-6E8A-4147-A177-3AD203B41FA5}">
                      <a16:colId xmlns:a16="http://schemas.microsoft.com/office/drawing/2014/main" val="2095144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230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051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308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120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709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67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1503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46CB8C-D3BB-4756-9948-2284935ECD21}"/>
              </a:ext>
            </a:extLst>
          </p:cNvPr>
          <p:cNvSpPr txBox="1"/>
          <p:nvPr/>
        </p:nvSpPr>
        <p:spPr>
          <a:xfrm>
            <a:off x="7421365" y="5040714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C86A17B-480C-4607-B8AE-B016DF61C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092525"/>
              </p:ext>
            </p:extLst>
          </p:nvPr>
        </p:nvGraphicFramePr>
        <p:xfrm>
          <a:off x="7394206" y="5466474"/>
          <a:ext cx="395335" cy="404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335">
                  <a:extLst>
                    <a:ext uri="{9D8B030D-6E8A-4147-A177-3AD203B41FA5}">
                      <a16:colId xmlns:a16="http://schemas.microsoft.com/office/drawing/2014/main" val="3053330912"/>
                    </a:ext>
                  </a:extLst>
                </a:gridCol>
              </a:tblGrid>
              <a:tr h="404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371316"/>
                  </a:ext>
                </a:extLst>
              </a:tr>
            </a:tbl>
          </a:graphicData>
        </a:graphic>
      </p:graphicFrame>
      <p:pic>
        <p:nvPicPr>
          <p:cNvPr id="31" name="그림 30">
            <a:extLst>
              <a:ext uri="{FF2B5EF4-FFF2-40B4-BE49-F238E27FC236}">
                <a16:creationId xmlns:a16="http://schemas.microsoft.com/office/drawing/2014/main" id="{003FC28C-7584-4BD9-8C3C-04B3622817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713" y="5020455"/>
            <a:ext cx="605924" cy="15393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AE253B6-9AD3-4B9E-828F-12F0480105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129" y="6001505"/>
            <a:ext cx="570661" cy="160382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14D01A7-BC50-4306-B227-77EEBDDEE050}"/>
              </a:ext>
            </a:extLst>
          </p:cNvPr>
          <p:cNvGrpSpPr/>
          <p:nvPr/>
        </p:nvGrpSpPr>
        <p:grpSpPr>
          <a:xfrm>
            <a:off x="566242" y="2288447"/>
            <a:ext cx="3287447" cy="3089275"/>
            <a:chOff x="5847028" y="2358186"/>
            <a:chExt cx="3287447" cy="3089275"/>
          </a:xfrm>
        </p:grpSpPr>
        <p:pic>
          <p:nvPicPr>
            <p:cNvPr id="29" name="Picture 2" descr="Convolutional Neural Network에 대한 이미지 검색결과">
              <a:extLst>
                <a:ext uri="{FF2B5EF4-FFF2-40B4-BE49-F238E27FC236}">
                  <a16:creationId xmlns:a16="http://schemas.microsoft.com/office/drawing/2014/main" id="{60DFA15C-55F7-4613-A191-39CB7BC4DF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11501" y="2358186"/>
              <a:ext cx="3122974" cy="3089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E18068-28C5-4B09-A2E4-7277E8C24E86}"/>
                </a:ext>
              </a:extLst>
            </p:cNvPr>
            <p:cNvSpPr/>
            <p:nvPr/>
          </p:nvSpPr>
          <p:spPr>
            <a:xfrm>
              <a:off x="5847028" y="4795220"/>
              <a:ext cx="733331" cy="46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07AA4-EFF1-48A1-9589-73EE175AA9A4}"/>
              </a:ext>
            </a:extLst>
          </p:cNvPr>
          <p:cNvSpPr/>
          <p:nvPr/>
        </p:nvSpPr>
        <p:spPr>
          <a:xfrm>
            <a:off x="1433579" y="4635512"/>
            <a:ext cx="524762" cy="196649"/>
          </a:xfrm>
          <a:prstGeom prst="rect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BEE7EC9-A94F-498C-B6C3-8C54BA41D7E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693" y="4249764"/>
            <a:ext cx="605924" cy="15393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6A17EF-453F-435C-AF23-4506A08467F6}"/>
              </a:ext>
            </a:extLst>
          </p:cNvPr>
          <p:cNvSpPr/>
          <p:nvPr/>
        </p:nvSpPr>
        <p:spPr>
          <a:xfrm>
            <a:off x="544387" y="1519604"/>
            <a:ext cx="8038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D0604000000000000"/>
                <a:ea typeface="맑은 고딕" panose="020D0604000000000000"/>
              </a:rPr>
              <a:t>Flatten : </a:t>
            </a: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Feature learning </a:t>
            </a: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단계의 출력</a:t>
            </a: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(3-D Vector)</a:t>
            </a: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을 </a:t>
            </a: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1-D Array</a:t>
            </a: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로 변환</a:t>
            </a:r>
          </a:p>
        </p:txBody>
      </p:sp>
    </p:spTree>
    <p:extLst>
      <p:ext uri="{BB962C8B-B14F-4D97-AF65-F5344CB8AC3E}">
        <p14:creationId xmlns:p14="http://schemas.microsoft.com/office/powerpoint/2010/main" val="1366189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FFE87071-352C-433A-A12B-B916BDAFEEBF}"/>
              </a:ext>
            </a:extLst>
          </p:cNvPr>
          <p:cNvSpPr/>
          <p:nvPr/>
        </p:nvSpPr>
        <p:spPr>
          <a:xfrm>
            <a:off x="7852530" y="2850925"/>
            <a:ext cx="472411" cy="246069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243DB1EA-3AB4-440F-8933-11FBD7DFBF24}"/>
              </a:ext>
            </a:extLst>
          </p:cNvPr>
          <p:cNvSpPr/>
          <p:nvPr/>
        </p:nvSpPr>
        <p:spPr>
          <a:xfrm>
            <a:off x="6879102" y="2367622"/>
            <a:ext cx="472411" cy="358219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4D29799E-894C-4267-82A2-EC40EB073E2C}"/>
              </a:ext>
            </a:extLst>
          </p:cNvPr>
          <p:cNvSpPr/>
          <p:nvPr/>
        </p:nvSpPr>
        <p:spPr>
          <a:xfrm>
            <a:off x="5786666" y="2367622"/>
            <a:ext cx="472411" cy="358219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2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Feedforward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200" dirty="0">
                <a:solidFill>
                  <a:prstClr val="black"/>
                </a:solidFill>
                <a:latin typeface="맑은 고딕" panose="020D0604000000000000"/>
                <a:cs typeface="Arial"/>
              </a:rPr>
              <a:t>Classification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2039" y="0"/>
            <a:ext cx="11747" cy="1079867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D10CC7-683B-4427-9F8A-72476A40DDB3}"/>
              </a:ext>
            </a:extLst>
          </p:cNvPr>
          <p:cNvSpPr/>
          <p:nvPr/>
        </p:nvSpPr>
        <p:spPr>
          <a:xfrm>
            <a:off x="544387" y="1519604"/>
            <a:ext cx="8038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D0604000000000000"/>
                <a:ea typeface="맑은 고딕" panose="020D0604000000000000"/>
              </a:rPr>
              <a:t>Fully connected</a:t>
            </a:r>
            <a:r>
              <a:rPr lang="ko-KR" altLang="en-US" b="1" dirty="0">
                <a:latin typeface="맑은 고딕" panose="020D0604000000000000"/>
                <a:ea typeface="맑은 고딕" panose="020D0604000000000000"/>
              </a:rPr>
              <a:t> </a:t>
            </a:r>
            <a:r>
              <a:rPr lang="en-US" altLang="ko-KR" b="1" dirty="0">
                <a:latin typeface="맑은 고딕" panose="020D0604000000000000"/>
                <a:ea typeface="맑은 고딕" panose="020D0604000000000000"/>
              </a:rPr>
              <a:t>Layer : </a:t>
            </a: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MLP </a:t>
            </a: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연산 실행</a:t>
            </a: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. </a:t>
            </a:r>
            <a:endParaRPr lang="ko-KR" altLang="en-US" dirty="0">
              <a:latin typeface="맑은 고딕" panose="020D0604000000000000"/>
              <a:ea typeface="맑은 고딕" panose="020D0604000000000000"/>
            </a:endParaRP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E3ADC712-0557-43AB-A857-2747DDDA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89F7011B-43D3-4369-9A13-6F60E593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5BC48F1-95F4-45C1-82C9-CF088274C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240015"/>
              </p:ext>
            </p:extLst>
          </p:nvPr>
        </p:nvGraphicFramePr>
        <p:xfrm>
          <a:off x="4779817" y="2367622"/>
          <a:ext cx="398597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597">
                  <a:extLst>
                    <a:ext uri="{9D8B030D-6E8A-4147-A177-3AD203B41FA5}">
                      <a16:colId xmlns:a16="http://schemas.microsoft.com/office/drawing/2014/main" val="2095144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230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051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308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120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709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67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1503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46CB8C-D3BB-4756-9948-2284935ECD21}"/>
              </a:ext>
            </a:extLst>
          </p:cNvPr>
          <p:cNvSpPr txBox="1"/>
          <p:nvPr/>
        </p:nvSpPr>
        <p:spPr>
          <a:xfrm>
            <a:off x="4806976" y="5119889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C86A17B-480C-4607-B8AE-B016DF61C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464375"/>
              </p:ext>
            </p:extLst>
          </p:nvPr>
        </p:nvGraphicFramePr>
        <p:xfrm>
          <a:off x="4779817" y="5545649"/>
          <a:ext cx="395335" cy="404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335">
                  <a:extLst>
                    <a:ext uri="{9D8B030D-6E8A-4147-A177-3AD203B41FA5}">
                      <a16:colId xmlns:a16="http://schemas.microsoft.com/office/drawing/2014/main" val="3053330912"/>
                    </a:ext>
                  </a:extLst>
                </a:gridCol>
              </a:tblGrid>
              <a:tr h="404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371316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6AE253B6-9AD3-4B9E-828F-12F0480105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740" y="6080680"/>
            <a:ext cx="570661" cy="160382"/>
          </a:xfrm>
          <a:prstGeom prst="rect">
            <a:avLst/>
          </a:prstGeom>
        </p:spPr>
      </p:pic>
      <p:sp>
        <p:nvSpPr>
          <p:cNvPr id="1025" name="타원 1024">
            <a:extLst>
              <a:ext uri="{FF2B5EF4-FFF2-40B4-BE49-F238E27FC236}">
                <a16:creationId xmlns:a16="http://schemas.microsoft.com/office/drawing/2014/main" id="{C9CCB0C5-7BEF-48C1-9FD0-1C08FA56ACE2}"/>
              </a:ext>
            </a:extLst>
          </p:cNvPr>
          <p:cNvSpPr/>
          <p:nvPr/>
        </p:nvSpPr>
        <p:spPr>
          <a:xfrm>
            <a:off x="5902674" y="2558624"/>
            <a:ext cx="219496" cy="21336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8" name="직선 연결선 1027">
            <a:extLst>
              <a:ext uri="{FF2B5EF4-FFF2-40B4-BE49-F238E27FC236}">
                <a16:creationId xmlns:a16="http://schemas.microsoft.com/office/drawing/2014/main" id="{999ED141-0730-41B5-A7EA-D310BC21031D}"/>
              </a:ext>
            </a:extLst>
          </p:cNvPr>
          <p:cNvCxnSpPr>
            <a:endCxn id="1025" idx="2"/>
          </p:cNvCxnSpPr>
          <p:nvPr/>
        </p:nvCxnSpPr>
        <p:spPr>
          <a:xfrm>
            <a:off x="5178414" y="2558624"/>
            <a:ext cx="724260" cy="1066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0" name="직선 연결선 1029">
            <a:extLst>
              <a:ext uri="{FF2B5EF4-FFF2-40B4-BE49-F238E27FC236}">
                <a16:creationId xmlns:a16="http://schemas.microsoft.com/office/drawing/2014/main" id="{9CF373E5-C643-4231-ACA9-615E488E9D57}"/>
              </a:ext>
            </a:extLst>
          </p:cNvPr>
          <p:cNvCxnSpPr>
            <a:endCxn id="1025" idx="2"/>
          </p:cNvCxnSpPr>
          <p:nvPr/>
        </p:nvCxnSpPr>
        <p:spPr>
          <a:xfrm flipV="1">
            <a:off x="5175152" y="2665304"/>
            <a:ext cx="727522" cy="2630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2" name="직선 연결선 1031">
            <a:extLst>
              <a:ext uri="{FF2B5EF4-FFF2-40B4-BE49-F238E27FC236}">
                <a16:creationId xmlns:a16="http://schemas.microsoft.com/office/drawing/2014/main" id="{0381EC0A-078F-4C89-9603-4FCD8713EE4D}"/>
              </a:ext>
            </a:extLst>
          </p:cNvPr>
          <p:cNvCxnSpPr>
            <a:endCxn id="1025" idx="2"/>
          </p:cNvCxnSpPr>
          <p:nvPr/>
        </p:nvCxnSpPr>
        <p:spPr>
          <a:xfrm flipV="1">
            <a:off x="5175152" y="2665304"/>
            <a:ext cx="727522" cy="6279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70A5FC47-A4FB-4F7E-916C-938ADBD6DB4B}"/>
              </a:ext>
            </a:extLst>
          </p:cNvPr>
          <p:cNvCxnSpPr>
            <a:endCxn id="1025" idx="2"/>
          </p:cNvCxnSpPr>
          <p:nvPr/>
        </p:nvCxnSpPr>
        <p:spPr>
          <a:xfrm flipV="1">
            <a:off x="5175152" y="2665304"/>
            <a:ext cx="727522" cy="10077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>
            <a:extLst>
              <a:ext uri="{FF2B5EF4-FFF2-40B4-BE49-F238E27FC236}">
                <a16:creationId xmlns:a16="http://schemas.microsoft.com/office/drawing/2014/main" id="{C82FA1F7-972F-4807-B6E6-BABC597DB62D}"/>
              </a:ext>
            </a:extLst>
          </p:cNvPr>
          <p:cNvCxnSpPr>
            <a:endCxn id="1025" idx="2"/>
          </p:cNvCxnSpPr>
          <p:nvPr/>
        </p:nvCxnSpPr>
        <p:spPr>
          <a:xfrm flipV="1">
            <a:off x="5178414" y="2665304"/>
            <a:ext cx="724260" cy="13563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5F74035B-21FC-40EF-85B3-078458E25F45}"/>
              </a:ext>
            </a:extLst>
          </p:cNvPr>
          <p:cNvCxnSpPr>
            <a:endCxn id="1025" idx="2"/>
          </p:cNvCxnSpPr>
          <p:nvPr/>
        </p:nvCxnSpPr>
        <p:spPr>
          <a:xfrm flipV="1">
            <a:off x="5175152" y="2665304"/>
            <a:ext cx="727522" cy="1751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>
            <a:extLst>
              <a:ext uri="{FF2B5EF4-FFF2-40B4-BE49-F238E27FC236}">
                <a16:creationId xmlns:a16="http://schemas.microsoft.com/office/drawing/2014/main" id="{35A7E1A9-5365-4C22-A6CB-F1C00F98CD74}"/>
              </a:ext>
            </a:extLst>
          </p:cNvPr>
          <p:cNvCxnSpPr>
            <a:cxnSpLocks/>
            <a:endCxn id="1025" idx="2"/>
          </p:cNvCxnSpPr>
          <p:nvPr/>
        </p:nvCxnSpPr>
        <p:spPr>
          <a:xfrm flipV="1">
            <a:off x="5178414" y="2665304"/>
            <a:ext cx="724260" cy="2088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BA18D8D0-7AAF-4A6B-8686-69551BD7111A}"/>
              </a:ext>
            </a:extLst>
          </p:cNvPr>
          <p:cNvCxnSpPr>
            <a:endCxn id="1025" idx="2"/>
          </p:cNvCxnSpPr>
          <p:nvPr/>
        </p:nvCxnSpPr>
        <p:spPr>
          <a:xfrm flipV="1">
            <a:off x="5175152" y="2665304"/>
            <a:ext cx="727522" cy="31336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EF3E322A-C288-425D-9AA6-976405732684}"/>
              </a:ext>
            </a:extLst>
          </p:cNvPr>
          <p:cNvSpPr/>
          <p:nvPr/>
        </p:nvSpPr>
        <p:spPr>
          <a:xfrm>
            <a:off x="5902674" y="3246588"/>
            <a:ext cx="219496" cy="21336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48EB405E-F585-40DA-8F2E-CFAD6971CC71}"/>
              </a:ext>
            </a:extLst>
          </p:cNvPr>
          <p:cNvCxnSpPr>
            <a:endCxn id="60" idx="2"/>
          </p:cNvCxnSpPr>
          <p:nvPr/>
        </p:nvCxnSpPr>
        <p:spPr>
          <a:xfrm>
            <a:off x="5178414" y="2558624"/>
            <a:ext cx="724260" cy="7946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>
            <a:extLst>
              <a:ext uri="{FF2B5EF4-FFF2-40B4-BE49-F238E27FC236}">
                <a16:creationId xmlns:a16="http://schemas.microsoft.com/office/drawing/2014/main" id="{56C00F78-24DB-4F02-A45E-E386E25A1BD3}"/>
              </a:ext>
            </a:extLst>
          </p:cNvPr>
          <p:cNvCxnSpPr>
            <a:endCxn id="60" idx="2"/>
          </p:cNvCxnSpPr>
          <p:nvPr/>
        </p:nvCxnSpPr>
        <p:spPr>
          <a:xfrm>
            <a:off x="5178414" y="2928371"/>
            <a:ext cx="724260" cy="4248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직선 연결선 1048">
            <a:extLst>
              <a:ext uri="{FF2B5EF4-FFF2-40B4-BE49-F238E27FC236}">
                <a16:creationId xmlns:a16="http://schemas.microsoft.com/office/drawing/2014/main" id="{3617A67D-57C1-43CE-81CF-FFA313269A1F}"/>
              </a:ext>
            </a:extLst>
          </p:cNvPr>
          <p:cNvCxnSpPr>
            <a:endCxn id="60" idx="2"/>
          </p:cNvCxnSpPr>
          <p:nvPr/>
        </p:nvCxnSpPr>
        <p:spPr>
          <a:xfrm>
            <a:off x="5178414" y="3299928"/>
            <a:ext cx="724260" cy="533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>
            <a:extLst>
              <a:ext uri="{FF2B5EF4-FFF2-40B4-BE49-F238E27FC236}">
                <a16:creationId xmlns:a16="http://schemas.microsoft.com/office/drawing/2014/main" id="{FF69E32D-BE53-4B2D-B858-ECD849DD9F91}"/>
              </a:ext>
            </a:extLst>
          </p:cNvPr>
          <p:cNvCxnSpPr>
            <a:endCxn id="60" idx="2"/>
          </p:cNvCxnSpPr>
          <p:nvPr/>
        </p:nvCxnSpPr>
        <p:spPr>
          <a:xfrm flipV="1">
            <a:off x="5181676" y="3353268"/>
            <a:ext cx="720998" cy="3182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직선 연결선 1052">
            <a:extLst>
              <a:ext uri="{FF2B5EF4-FFF2-40B4-BE49-F238E27FC236}">
                <a16:creationId xmlns:a16="http://schemas.microsoft.com/office/drawing/2014/main" id="{03244993-79AC-469D-A074-3FAB726AACE0}"/>
              </a:ext>
            </a:extLst>
          </p:cNvPr>
          <p:cNvCxnSpPr>
            <a:endCxn id="60" idx="2"/>
          </p:cNvCxnSpPr>
          <p:nvPr/>
        </p:nvCxnSpPr>
        <p:spPr>
          <a:xfrm flipV="1">
            <a:off x="5175152" y="3353268"/>
            <a:ext cx="727522" cy="675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2F5B7E74-8D68-4F69-8F0D-6E972B002E9D}"/>
              </a:ext>
            </a:extLst>
          </p:cNvPr>
          <p:cNvCxnSpPr>
            <a:endCxn id="60" idx="2"/>
          </p:cNvCxnSpPr>
          <p:nvPr/>
        </p:nvCxnSpPr>
        <p:spPr>
          <a:xfrm flipV="1">
            <a:off x="5175152" y="3353268"/>
            <a:ext cx="727522" cy="1057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C8819E-B0FE-4011-BEBE-693A6F8F3EE5}"/>
              </a:ext>
            </a:extLst>
          </p:cNvPr>
          <p:cNvCxnSpPr>
            <a:endCxn id="60" idx="2"/>
          </p:cNvCxnSpPr>
          <p:nvPr/>
        </p:nvCxnSpPr>
        <p:spPr>
          <a:xfrm flipV="1">
            <a:off x="5175152" y="3353268"/>
            <a:ext cx="727522" cy="13817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EE1F162-0494-42FC-8D6D-BDDEAE67A26A}"/>
              </a:ext>
            </a:extLst>
          </p:cNvPr>
          <p:cNvCxnSpPr>
            <a:endCxn id="60" idx="2"/>
          </p:cNvCxnSpPr>
          <p:nvPr/>
        </p:nvCxnSpPr>
        <p:spPr>
          <a:xfrm flipV="1">
            <a:off x="5181676" y="3353268"/>
            <a:ext cx="720998" cy="244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AEDED265-23CE-4E6D-B10D-3D9CFDB99048}"/>
              </a:ext>
            </a:extLst>
          </p:cNvPr>
          <p:cNvSpPr/>
          <p:nvPr/>
        </p:nvSpPr>
        <p:spPr>
          <a:xfrm>
            <a:off x="5902674" y="3929223"/>
            <a:ext cx="219496" cy="21336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1AFAB260-741E-4D2C-A07D-623915510C71}"/>
              </a:ext>
            </a:extLst>
          </p:cNvPr>
          <p:cNvSpPr/>
          <p:nvPr/>
        </p:nvSpPr>
        <p:spPr>
          <a:xfrm>
            <a:off x="5902674" y="4670637"/>
            <a:ext cx="219496" cy="21336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5AAB61C-D9F3-4894-B873-3DC0A40C95CF}"/>
              </a:ext>
            </a:extLst>
          </p:cNvPr>
          <p:cNvSpPr/>
          <p:nvPr/>
        </p:nvSpPr>
        <p:spPr>
          <a:xfrm>
            <a:off x="5902674" y="5353272"/>
            <a:ext cx="219496" cy="21336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E9DAF51-3AB2-44DE-8A0E-D9149567C638}"/>
              </a:ext>
            </a:extLst>
          </p:cNvPr>
          <p:cNvCxnSpPr>
            <a:endCxn id="79" idx="2"/>
          </p:cNvCxnSpPr>
          <p:nvPr/>
        </p:nvCxnSpPr>
        <p:spPr>
          <a:xfrm flipV="1">
            <a:off x="5181676" y="5459952"/>
            <a:ext cx="720998" cy="3389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A62F522-EC0C-4F6F-A91A-07B2DB1E23C6}"/>
              </a:ext>
            </a:extLst>
          </p:cNvPr>
          <p:cNvCxnSpPr>
            <a:endCxn id="79" idx="2"/>
          </p:cNvCxnSpPr>
          <p:nvPr/>
        </p:nvCxnSpPr>
        <p:spPr>
          <a:xfrm>
            <a:off x="5178414" y="4731881"/>
            <a:ext cx="724260" cy="728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79DF452-7393-4A46-B63E-817338050B32}"/>
              </a:ext>
            </a:extLst>
          </p:cNvPr>
          <p:cNvCxnSpPr>
            <a:endCxn id="79" idx="2"/>
          </p:cNvCxnSpPr>
          <p:nvPr/>
        </p:nvCxnSpPr>
        <p:spPr>
          <a:xfrm>
            <a:off x="5178414" y="4416849"/>
            <a:ext cx="724260" cy="10431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4ABC8E-4CE0-4706-8F15-075C2F3D6262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5178414" y="4028365"/>
            <a:ext cx="724260" cy="143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3CA356B-8DBF-4DBC-BD2C-0F3686DC61EB}"/>
              </a:ext>
            </a:extLst>
          </p:cNvPr>
          <p:cNvCxnSpPr>
            <a:endCxn id="78" idx="2"/>
          </p:cNvCxnSpPr>
          <p:nvPr/>
        </p:nvCxnSpPr>
        <p:spPr>
          <a:xfrm>
            <a:off x="5178414" y="4021677"/>
            <a:ext cx="724260" cy="755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6738AB4-DE2D-4D9D-94C3-1166564C194C}"/>
              </a:ext>
            </a:extLst>
          </p:cNvPr>
          <p:cNvCxnSpPr>
            <a:endCxn id="79" idx="2"/>
          </p:cNvCxnSpPr>
          <p:nvPr/>
        </p:nvCxnSpPr>
        <p:spPr>
          <a:xfrm>
            <a:off x="5175152" y="3665815"/>
            <a:ext cx="727522" cy="17941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956AD32-D516-48F6-9FB8-11760C456574}"/>
              </a:ext>
            </a:extLst>
          </p:cNvPr>
          <p:cNvCxnSpPr>
            <a:endCxn id="79" idx="2"/>
          </p:cNvCxnSpPr>
          <p:nvPr/>
        </p:nvCxnSpPr>
        <p:spPr>
          <a:xfrm>
            <a:off x="5178414" y="3280882"/>
            <a:ext cx="724260" cy="2179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18808C5-3BB3-4F8F-BE1F-487C7AEB78CD}"/>
              </a:ext>
            </a:extLst>
          </p:cNvPr>
          <p:cNvCxnSpPr>
            <a:endCxn id="79" idx="2"/>
          </p:cNvCxnSpPr>
          <p:nvPr/>
        </p:nvCxnSpPr>
        <p:spPr>
          <a:xfrm>
            <a:off x="5181676" y="2928371"/>
            <a:ext cx="720998" cy="25315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649E0C0-6FE4-44DA-B65D-1B51F65B66AE}"/>
              </a:ext>
            </a:extLst>
          </p:cNvPr>
          <p:cNvCxnSpPr>
            <a:endCxn id="79" idx="2"/>
          </p:cNvCxnSpPr>
          <p:nvPr/>
        </p:nvCxnSpPr>
        <p:spPr>
          <a:xfrm>
            <a:off x="5175152" y="2566325"/>
            <a:ext cx="727522" cy="28936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31BD699C-3C15-441F-8712-776F1BF59F4A}"/>
              </a:ext>
            </a:extLst>
          </p:cNvPr>
          <p:cNvCxnSpPr>
            <a:endCxn id="78" idx="2"/>
          </p:cNvCxnSpPr>
          <p:nvPr/>
        </p:nvCxnSpPr>
        <p:spPr>
          <a:xfrm flipV="1">
            <a:off x="5178414" y="4777317"/>
            <a:ext cx="724260" cy="1021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38D2E00-589A-44C0-896A-C7D51EA80C53}"/>
              </a:ext>
            </a:extLst>
          </p:cNvPr>
          <p:cNvCxnSpPr>
            <a:endCxn id="78" idx="2"/>
          </p:cNvCxnSpPr>
          <p:nvPr/>
        </p:nvCxnSpPr>
        <p:spPr>
          <a:xfrm>
            <a:off x="5175152" y="4724730"/>
            <a:ext cx="727522" cy="52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E9C819E-97FE-4412-B138-CEC3CC9C438A}"/>
              </a:ext>
            </a:extLst>
          </p:cNvPr>
          <p:cNvCxnSpPr>
            <a:endCxn id="78" idx="2"/>
          </p:cNvCxnSpPr>
          <p:nvPr/>
        </p:nvCxnSpPr>
        <p:spPr>
          <a:xfrm>
            <a:off x="5175152" y="4423280"/>
            <a:ext cx="727522" cy="354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856AA7D-74F5-452A-85C4-6031B64067B0}"/>
              </a:ext>
            </a:extLst>
          </p:cNvPr>
          <p:cNvCxnSpPr>
            <a:endCxn id="78" idx="2"/>
          </p:cNvCxnSpPr>
          <p:nvPr/>
        </p:nvCxnSpPr>
        <p:spPr>
          <a:xfrm>
            <a:off x="5175152" y="3658651"/>
            <a:ext cx="727522" cy="11186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E2AD925-C436-4DB5-B0E1-7CF6CF4B185A}"/>
              </a:ext>
            </a:extLst>
          </p:cNvPr>
          <p:cNvCxnSpPr>
            <a:endCxn id="78" idx="2"/>
          </p:cNvCxnSpPr>
          <p:nvPr/>
        </p:nvCxnSpPr>
        <p:spPr>
          <a:xfrm>
            <a:off x="5178414" y="3288009"/>
            <a:ext cx="724260" cy="14893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CD28173-6DEF-4462-BDD2-7615FA6BADB9}"/>
              </a:ext>
            </a:extLst>
          </p:cNvPr>
          <p:cNvCxnSpPr>
            <a:endCxn id="78" idx="2"/>
          </p:cNvCxnSpPr>
          <p:nvPr/>
        </p:nvCxnSpPr>
        <p:spPr>
          <a:xfrm>
            <a:off x="5175152" y="2911473"/>
            <a:ext cx="727522" cy="18658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A054ECC-E99C-40DC-BE76-50D07A4485CF}"/>
              </a:ext>
            </a:extLst>
          </p:cNvPr>
          <p:cNvCxnSpPr>
            <a:endCxn id="78" idx="2"/>
          </p:cNvCxnSpPr>
          <p:nvPr/>
        </p:nvCxnSpPr>
        <p:spPr>
          <a:xfrm>
            <a:off x="5175152" y="2529800"/>
            <a:ext cx="727522" cy="2247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648EC00-DDD6-463D-AB5F-F3E6F82559E5}"/>
              </a:ext>
            </a:extLst>
          </p:cNvPr>
          <p:cNvCxnSpPr>
            <a:endCxn id="77" idx="2"/>
          </p:cNvCxnSpPr>
          <p:nvPr/>
        </p:nvCxnSpPr>
        <p:spPr>
          <a:xfrm flipV="1">
            <a:off x="5175152" y="4035903"/>
            <a:ext cx="727522" cy="695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6A79806-2707-43BD-871F-719B2C505D94}"/>
              </a:ext>
            </a:extLst>
          </p:cNvPr>
          <p:cNvCxnSpPr>
            <a:endCxn id="77" idx="2"/>
          </p:cNvCxnSpPr>
          <p:nvPr/>
        </p:nvCxnSpPr>
        <p:spPr>
          <a:xfrm flipV="1">
            <a:off x="5178414" y="4035903"/>
            <a:ext cx="724260" cy="356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6B89717E-09AA-466E-B5B3-77CFAC3D5FFB}"/>
              </a:ext>
            </a:extLst>
          </p:cNvPr>
          <p:cNvCxnSpPr>
            <a:cxnSpLocks/>
            <a:endCxn id="77" idx="2"/>
          </p:cNvCxnSpPr>
          <p:nvPr/>
        </p:nvCxnSpPr>
        <p:spPr>
          <a:xfrm>
            <a:off x="5181676" y="4021678"/>
            <a:ext cx="720998" cy="14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3AF4CDC-1DA0-4293-8775-B0ED42F86F7C}"/>
              </a:ext>
            </a:extLst>
          </p:cNvPr>
          <p:cNvCxnSpPr>
            <a:endCxn id="77" idx="2"/>
          </p:cNvCxnSpPr>
          <p:nvPr/>
        </p:nvCxnSpPr>
        <p:spPr>
          <a:xfrm>
            <a:off x="5175152" y="3276503"/>
            <a:ext cx="727522" cy="759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34025C37-9253-40B0-A920-76FD431CA31D}"/>
              </a:ext>
            </a:extLst>
          </p:cNvPr>
          <p:cNvCxnSpPr>
            <a:endCxn id="77" idx="2"/>
          </p:cNvCxnSpPr>
          <p:nvPr/>
        </p:nvCxnSpPr>
        <p:spPr>
          <a:xfrm>
            <a:off x="5178414" y="3661388"/>
            <a:ext cx="724260" cy="3745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EE189F4-0555-4A45-999A-AAE37DF26D13}"/>
              </a:ext>
            </a:extLst>
          </p:cNvPr>
          <p:cNvCxnSpPr>
            <a:endCxn id="77" idx="2"/>
          </p:cNvCxnSpPr>
          <p:nvPr/>
        </p:nvCxnSpPr>
        <p:spPr>
          <a:xfrm>
            <a:off x="5181676" y="2535036"/>
            <a:ext cx="720998" cy="15008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직선 연결선 1056">
            <a:extLst>
              <a:ext uri="{FF2B5EF4-FFF2-40B4-BE49-F238E27FC236}">
                <a16:creationId xmlns:a16="http://schemas.microsoft.com/office/drawing/2014/main" id="{96ACE7E4-4F13-47CB-A566-0E7E6D97DEBA}"/>
              </a:ext>
            </a:extLst>
          </p:cNvPr>
          <p:cNvCxnSpPr>
            <a:endCxn id="77" idx="2"/>
          </p:cNvCxnSpPr>
          <p:nvPr/>
        </p:nvCxnSpPr>
        <p:spPr>
          <a:xfrm>
            <a:off x="5175152" y="2904367"/>
            <a:ext cx="727522" cy="1131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393E2AB3-FDFC-41C0-A4AF-1CD0D5AFAF88}"/>
              </a:ext>
            </a:extLst>
          </p:cNvPr>
          <p:cNvCxnSpPr>
            <a:endCxn id="77" idx="2"/>
          </p:cNvCxnSpPr>
          <p:nvPr/>
        </p:nvCxnSpPr>
        <p:spPr>
          <a:xfrm flipV="1">
            <a:off x="5181676" y="4035903"/>
            <a:ext cx="720998" cy="17630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타원 130">
            <a:extLst>
              <a:ext uri="{FF2B5EF4-FFF2-40B4-BE49-F238E27FC236}">
                <a16:creationId xmlns:a16="http://schemas.microsoft.com/office/drawing/2014/main" id="{48424594-A5BF-448E-9EAA-58ED9EF43F2F}"/>
              </a:ext>
            </a:extLst>
          </p:cNvPr>
          <p:cNvSpPr/>
          <p:nvPr/>
        </p:nvSpPr>
        <p:spPr>
          <a:xfrm>
            <a:off x="6995705" y="2906525"/>
            <a:ext cx="219496" cy="21336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85BC453-CB15-4E1E-8E4D-91C5443F96B5}"/>
              </a:ext>
            </a:extLst>
          </p:cNvPr>
          <p:cNvSpPr/>
          <p:nvPr/>
        </p:nvSpPr>
        <p:spPr>
          <a:xfrm>
            <a:off x="6995705" y="3589160"/>
            <a:ext cx="219496" cy="21336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F1D05239-2173-4DA2-8AF2-6943DA537293}"/>
              </a:ext>
            </a:extLst>
          </p:cNvPr>
          <p:cNvSpPr/>
          <p:nvPr/>
        </p:nvSpPr>
        <p:spPr>
          <a:xfrm>
            <a:off x="6995705" y="4321521"/>
            <a:ext cx="219496" cy="21336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34D2B20B-7935-4138-93C3-7DD351F831FF}"/>
              </a:ext>
            </a:extLst>
          </p:cNvPr>
          <p:cNvSpPr/>
          <p:nvPr/>
        </p:nvSpPr>
        <p:spPr>
          <a:xfrm>
            <a:off x="6995705" y="5013209"/>
            <a:ext cx="219496" cy="21336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9" name="직선 연결선 1058">
            <a:extLst>
              <a:ext uri="{FF2B5EF4-FFF2-40B4-BE49-F238E27FC236}">
                <a16:creationId xmlns:a16="http://schemas.microsoft.com/office/drawing/2014/main" id="{C013620A-C41F-43FF-98DD-51D8B099A074}"/>
              </a:ext>
            </a:extLst>
          </p:cNvPr>
          <p:cNvCxnSpPr>
            <a:stCxn id="1025" idx="6"/>
            <a:endCxn id="131" idx="2"/>
          </p:cNvCxnSpPr>
          <p:nvPr/>
        </p:nvCxnSpPr>
        <p:spPr>
          <a:xfrm>
            <a:off x="6122170" y="2665304"/>
            <a:ext cx="873535" cy="34790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>
            <a:extLst>
              <a:ext uri="{FF2B5EF4-FFF2-40B4-BE49-F238E27FC236}">
                <a16:creationId xmlns:a16="http://schemas.microsoft.com/office/drawing/2014/main" id="{B2FE87BE-C4EB-4CFC-875B-ADB15DEA152A}"/>
              </a:ext>
            </a:extLst>
          </p:cNvPr>
          <p:cNvCxnSpPr>
            <a:stCxn id="60" idx="6"/>
            <a:endCxn id="131" idx="2"/>
          </p:cNvCxnSpPr>
          <p:nvPr/>
        </p:nvCxnSpPr>
        <p:spPr>
          <a:xfrm flipV="1">
            <a:off x="6122170" y="3013205"/>
            <a:ext cx="873535" cy="34006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직선 연결선 1062">
            <a:extLst>
              <a:ext uri="{FF2B5EF4-FFF2-40B4-BE49-F238E27FC236}">
                <a16:creationId xmlns:a16="http://schemas.microsoft.com/office/drawing/2014/main" id="{773522A0-6041-4068-B6E3-9C03D70292CE}"/>
              </a:ext>
            </a:extLst>
          </p:cNvPr>
          <p:cNvCxnSpPr>
            <a:stCxn id="77" idx="6"/>
            <a:endCxn id="131" idx="2"/>
          </p:cNvCxnSpPr>
          <p:nvPr/>
        </p:nvCxnSpPr>
        <p:spPr>
          <a:xfrm flipV="1">
            <a:off x="6122170" y="3013205"/>
            <a:ext cx="873535" cy="102269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>
            <a:extLst>
              <a:ext uri="{FF2B5EF4-FFF2-40B4-BE49-F238E27FC236}">
                <a16:creationId xmlns:a16="http://schemas.microsoft.com/office/drawing/2014/main" id="{47D9320F-6773-4106-9CA0-E248DAA78537}"/>
              </a:ext>
            </a:extLst>
          </p:cNvPr>
          <p:cNvCxnSpPr>
            <a:stCxn id="78" idx="6"/>
            <a:endCxn id="131" idx="2"/>
          </p:cNvCxnSpPr>
          <p:nvPr/>
        </p:nvCxnSpPr>
        <p:spPr>
          <a:xfrm flipV="1">
            <a:off x="6122170" y="3013205"/>
            <a:ext cx="873535" cy="176411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>
            <a:extLst>
              <a:ext uri="{FF2B5EF4-FFF2-40B4-BE49-F238E27FC236}">
                <a16:creationId xmlns:a16="http://schemas.microsoft.com/office/drawing/2014/main" id="{AA8DF05F-394D-480E-B7D9-2A1335B0BDB9}"/>
              </a:ext>
            </a:extLst>
          </p:cNvPr>
          <p:cNvCxnSpPr>
            <a:stCxn id="79" idx="6"/>
            <a:endCxn id="131" idx="2"/>
          </p:cNvCxnSpPr>
          <p:nvPr/>
        </p:nvCxnSpPr>
        <p:spPr>
          <a:xfrm flipV="1">
            <a:off x="6122170" y="3013205"/>
            <a:ext cx="873535" cy="244674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직선 연결선 1068">
            <a:extLst>
              <a:ext uri="{FF2B5EF4-FFF2-40B4-BE49-F238E27FC236}">
                <a16:creationId xmlns:a16="http://schemas.microsoft.com/office/drawing/2014/main" id="{E9E03336-0A5D-4E5C-878D-7B0E82C47225}"/>
              </a:ext>
            </a:extLst>
          </p:cNvPr>
          <p:cNvCxnSpPr>
            <a:stCxn id="1025" idx="6"/>
            <a:endCxn id="132" idx="2"/>
          </p:cNvCxnSpPr>
          <p:nvPr/>
        </p:nvCxnSpPr>
        <p:spPr>
          <a:xfrm>
            <a:off x="6122170" y="2665304"/>
            <a:ext cx="873535" cy="103053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직선 연결선 1070">
            <a:extLst>
              <a:ext uri="{FF2B5EF4-FFF2-40B4-BE49-F238E27FC236}">
                <a16:creationId xmlns:a16="http://schemas.microsoft.com/office/drawing/2014/main" id="{B6382D0B-9587-4600-A48E-D6EE4B992AFF}"/>
              </a:ext>
            </a:extLst>
          </p:cNvPr>
          <p:cNvCxnSpPr>
            <a:stCxn id="1025" idx="6"/>
            <a:endCxn id="133" idx="2"/>
          </p:cNvCxnSpPr>
          <p:nvPr/>
        </p:nvCxnSpPr>
        <p:spPr>
          <a:xfrm>
            <a:off x="6122170" y="2665304"/>
            <a:ext cx="873535" cy="176289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연결선 1072">
            <a:extLst>
              <a:ext uri="{FF2B5EF4-FFF2-40B4-BE49-F238E27FC236}">
                <a16:creationId xmlns:a16="http://schemas.microsoft.com/office/drawing/2014/main" id="{00EC894F-B05F-42EF-86D2-AC172A0DD6DC}"/>
              </a:ext>
            </a:extLst>
          </p:cNvPr>
          <p:cNvCxnSpPr>
            <a:stCxn id="1025" idx="6"/>
            <a:endCxn id="134" idx="2"/>
          </p:cNvCxnSpPr>
          <p:nvPr/>
        </p:nvCxnSpPr>
        <p:spPr>
          <a:xfrm>
            <a:off x="6122170" y="2665304"/>
            <a:ext cx="873535" cy="245458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직선 연결선 1074">
            <a:extLst>
              <a:ext uri="{FF2B5EF4-FFF2-40B4-BE49-F238E27FC236}">
                <a16:creationId xmlns:a16="http://schemas.microsoft.com/office/drawing/2014/main" id="{17A4982A-3B3E-43B4-8C6A-37E046624A91}"/>
              </a:ext>
            </a:extLst>
          </p:cNvPr>
          <p:cNvCxnSpPr>
            <a:stCxn id="60" idx="6"/>
            <a:endCxn id="132" idx="2"/>
          </p:cNvCxnSpPr>
          <p:nvPr/>
        </p:nvCxnSpPr>
        <p:spPr>
          <a:xfrm>
            <a:off x="6122170" y="3353268"/>
            <a:ext cx="873535" cy="34257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직선 연결선 1076">
            <a:extLst>
              <a:ext uri="{FF2B5EF4-FFF2-40B4-BE49-F238E27FC236}">
                <a16:creationId xmlns:a16="http://schemas.microsoft.com/office/drawing/2014/main" id="{6F6ED794-6A24-423F-B8A9-0A4E60502D62}"/>
              </a:ext>
            </a:extLst>
          </p:cNvPr>
          <p:cNvCxnSpPr>
            <a:stCxn id="60" idx="6"/>
            <a:endCxn id="133" idx="2"/>
          </p:cNvCxnSpPr>
          <p:nvPr/>
        </p:nvCxnSpPr>
        <p:spPr>
          <a:xfrm>
            <a:off x="6122170" y="3353268"/>
            <a:ext cx="873535" cy="107493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연결선 1078">
            <a:extLst>
              <a:ext uri="{FF2B5EF4-FFF2-40B4-BE49-F238E27FC236}">
                <a16:creationId xmlns:a16="http://schemas.microsoft.com/office/drawing/2014/main" id="{0F9C27D1-B683-47D8-B24F-CF65F0DE5226}"/>
              </a:ext>
            </a:extLst>
          </p:cNvPr>
          <p:cNvCxnSpPr>
            <a:stCxn id="60" idx="6"/>
            <a:endCxn id="134" idx="2"/>
          </p:cNvCxnSpPr>
          <p:nvPr/>
        </p:nvCxnSpPr>
        <p:spPr>
          <a:xfrm>
            <a:off x="6122170" y="3353268"/>
            <a:ext cx="873535" cy="176662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직선 연결선 1080">
            <a:extLst>
              <a:ext uri="{FF2B5EF4-FFF2-40B4-BE49-F238E27FC236}">
                <a16:creationId xmlns:a16="http://schemas.microsoft.com/office/drawing/2014/main" id="{2F03DC58-F00F-43CE-9B1E-071B09085C15}"/>
              </a:ext>
            </a:extLst>
          </p:cNvPr>
          <p:cNvCxnSpPr>
            <a:stCxn id="77" idx="6"/>
            <a:endCxn id="132" idx="2"/>
          </p:cNvCxnSpPr>
          <p:nvPr/>
        </p:nvCxnSpPr>
        <p:spPr>
          <a:xfrm flipV="1">
            <a:off x="6122170" y="3695840"/>
            <a:ext cx="873535" cy="34006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연결선 1082">
            <a:extLst>
              <a:ext uri="{FF2B5EF4-FFF2-40B4-BE49-F238E27FC236}">
                <a16:creationId xmlns:a16="http://schemas.microsoft.com/office/drawing/2014/main" id="{061A76F9-885E-491D-83C5-215499DE9C99}"/>
              </a:ext>
            </a:extLst>
          </p:cNvPr>
          <p:cNvCxnSpPr>
            <a:stCxn id="77" idx="6"/>
            <a:endCxn id="133" idx="2"/>
          </p:cNvCxnSpPr>
          <p:nvPr/>
        </p:nvCxnSpPr>
        <p:spPr>
          <a:xfrm>
            <a:off x="6122170" y="4035903"/>
            <a:ext cx="873535" cy="39229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5" name="직선 연결선 1084">
            <a:extLst>
              <a:ext uri="{FF2B5EF4-FFF2-40B4-BE49-F238E27FC236}">
                <a16:creationId xmlns:a16="http://schemas.microsoft.com/office/drawing/2014/main" id="{7640B2E0-72E8-464A-A2B4-5579366008D7}"/>
              </a:ext>
            </a:extLst>
          </p:cNvPr>
          <p:cNvCxnSpPr>
            <a:stCxn id="77" idx="6"/>
            <a:endCxn id="134" idx="2"/>
          </p:cNvCxnSpPr>
          <p:nvPr/>
        </p:nvCxnSpPr>
        <p:spPr>
          <a:xfrm>
            <a:off x="6122170" y="4035903"/>
            <a:ext cx="873535" cy="108398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7" name="직선 연결선 1086">
            <a:extLst>
              <a:ext uri="{FF2B5EF4-FFF2-40B4-BE49-F238E27FC236}">
                <a16:creationId xmlns:a16="http://schemas.microsoft.com/office/drawing/2014/main" id="{772E5696-768D-487F-A2A0-CC6ACF4EB43F}"/>
              </a:ext>
            </a:extLst>
          </p:cNvPr>
          <p:cNvCxnSpPr>
            <a:stCxn id="78" idx="6"/>
            <a:endCxn id="132" idx="2"/>
          </p:cNvCxnSpPr>
          <p:nvPr/>
        </p:nvCxnSpPr>
        <p:spPr>
          <a:xfrm flipV="1">
            <a:off x="6122170" y="3695840"/>
            <a:ext cx="873535" cy="108147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14990F58-7E03-4352-93EB-F5F62F5347DA}"/>
              </a:ext>
            </a:extLst>
          </p:cNvPr>
          <p:cNvCxnSpPr>
            <a:stCxn id="78" idx="6"/>
            <a:endCxn id="133" idx="2"/>
          </p:cNvCxnSpPr>
          <p:nvPr/>
        </p:nvCxnSpPr>
        <p:spPr>
          <a:xfrm flipV="1">
            <a:off x="6122170" y="4428201"/>
            <a:ext cx="873535" cy="34911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5CF57AE6-5B9B-4B47-B0FD-B72FAA4B90B0}"/>
              </a:ext>
            </a:extLst>
          </p:cNvPr>
          <p:cNvCxnSpPr>
            <a:stCxn id="78" idx="6"/>
            <a:endCxn id="134" idx="2"/>
          </p:cNvCxnSpPr>
          <p:nvPr/>
        </p:nvCxnSpPr>
        <p:spPr>
          <a:xfrm>
            <a:off x="6122170" y="4777317"/>
            <a:ext cx="873535" cy="34257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4D5428B5-9723-41B6-B9B7-2E62245F1462}"/>
              </a:ext>
            </a:extLst>
          </p:cNvPr>
          <p:cNvCxnSpPr>
            <a:stCxn id="79" idx="6"/>
            <a:endCxn id="134" idx="2"/>
          </p:cNvCxnSpPr>
          <p:nvPr/>
        </p:nvCxnSpPr>
        <p:spPr>
          <a:xfrm flipV="1">
            <a:off x="6122170" y="5119889"/>
            <a:ext cx="873535" cy="34006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2D29D3B1-632A-40CD-A541-6D9819D769D0}"/>
              </a:ext>
            </a:extLst>
          </p:cNvPr>
          <p:cNvCxnSpPr>
            <a:stCxn id="79" idx="6"/>
            <a:endCxn id="133" idx="2"/>
          </p:cNvCxnSpPr>
          <p:nvPr/>
        </p:nvCxnSpPr>
        <p:spPr>
          <a:xfrm flipV="1">
            <a:off x="6122170" y="4428201"/>
            <a:ext cx="873535" cy="103175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5F08C394-1B00-4C69-BC30-30506EFAF6FE}"/>
              </a:ext>
            </a:extLst>
          </p:cNvPr>
          <p:cNvCxnSpPr>
            <a:stCxn id="79" idx="6"/>
            <a:endCxn id="132" idx="2"/>
          </p:cNvCxnSpPr>
          <p:nvPr/>
        </p:nvCxnSpPr>
        <p:spPr>
          <a:xfrm flipV="1">
            <a:off x="6122170" y="3695840"/>
            <a:ext cx="873535" cy="176411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타원 189">
            <a:extLst>
              <a:ext uri="{FF2B5EF4-FFF2-40B4-BE49-F238E27FC236}">
                <a16:creationId xmlns:a16="http://schemas.microsoft.com/office/drawing/2014/main" id="{2FBEEC73-6EED-4B97-BF37-2A90D0DD4E1E}"/>
              </a:ext>
            </a:extLst>
          </p:cNvPr>
          <p:cNvSpPr/>
          <p:nvPr/>
        </p:nvSpPr>
        <p:spPr>
          <a:xfrm>
            <a:off x="7978988" y="3178524"/>
            <a:ext cx="219496" cy="21336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509B4861-CD00-41EC-9D05-37907B73A01B}"/>
              </a:ext>
            </a:extLst>
          </p:cNvPr>
          <p:cNvSpPr/>
          <p:nvPr/>
        </p:nvSpPr>
        <p:spPr>
          <a:xfrm>
            <a:off x="7978988" y="3910885"/>
            <a:ext cx="219496" cy="21336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C3B39ED7-DFC9-47B0-8E34-F5E1B452B814}"/>
              </a:ext>
            </a:extLst>
          </p:cNvPr>
          <p:cNvSpPr/>
          <p:nvPr/>
        </p:nvSpPr>
        <p:spPr>
          <a:xfrm>
            <a:off x="7978988" y="4602573"/>
            <a:ext cx="219496" cy="21336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D1E39B48-80BB-47BB-9D19-4B5623433F3B}"/>
              </a:ext>
            </a:extLst>
          </p:cNvPr>
          <p:cNvCxnSpPr>
            <a:stCxn id="131" idx="6"/>
            <a:endCxn id="190" idx="2"/>
          </p:cNvCxnSpPr>
          <p:nvPr/>
        </p:nvCxnSpPr>
        <p:spPr>
          <a:xfrm>
            <a:off x="7215201" y="3013205"/>
            <a:ext cx="763787" cy="2719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5CBD03DC-B6E2-41B3-8E86-A3743A112768}"/>
              </a:ext>
            </a:extLst>
          </p:cNvPr>
          <p:cNvCxnSpPr>
            <a:stCxn id="131" idx="6"/>
            <a:endCxn id="191" idx="2"/>
          </p:cNvCxnSpPr>
          <p:nvPr/>
        </p:nvCxnSpPr>
        <p:spPr>
          <a:xfrm>
            <a:off x="7215201" y="3013205"/>
            <a:ext cx="763787" cy="10043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BB6730D6-894A-4E82-91FE-0F3C4491E359}"/>
              </a:ext>
            </a:extLst>
          </p:cNvPr>
          <p:cNvCxnSpPr>
            <a:stCxn id="131" idx="6"/>
            <a:endCxn id="192" idx="2"/>
          </p:cNvCxnSpPr>
          <p:nvPr/>
        </p:nvCxnSpPr>
        <p:spPr>
          <a:xfrm>
            <a:off x="7215201" y="3013205"/>
            <a:ext cx="763787" cy="16960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8507BDA7-1C33-4DB2-9721-8F7CE3D86E1E}"/>
              </a:ext>
            </a:extLst>
          </p:cNvPr>
          <p:cNvCxnSpPr>
            <a:stCxn id="132" idx="6"/>
            <a:endCxn id="190" idx="2"/>
          </p:cNvCxnSpPr>
          <p:nvPr/>
        </p:nvCxnSpPr>
        <p:spPr>
          <a:xfrm flipV="1">
            <a:off x="7215201" y="3285204"/>
            <a:ext cx="763787" cy="4106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5CC27F8B-BFA6-4F16-A8B4-D1F7F40D30C0}"/>
              </a:ext>
            </a:extLst>
          </p:cNvPr>
          <p:cNvCxnSpPr>
            <a:stCxn id="133" idx="6"/>
            <a:endCxn id="190" idx="2"/>
          </p:cNvCxnSpPr>
          <p:nvPr/>
        </p:nvCxnSpPr>
        <p:spPr>
          <a:xfrm flipV="1">
            <a:off x="7215201" y="3285204"/>
            <a:ext cx="763787" cy="1142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BF6BAAF2-44D4-49F2-A01D-44E9CF1F5D55}"/>
              </a:ext>
            </a:extLst>
          </p:cNvPr>
          <p:cNvCxnSpPr>
            <a:stCxn id="134" idx="6"/>
            <a:endCxn id="190" idx="2"/>
          </p:cNvCxnSpPr>
          <p:nvPr/>
        </p:nvCxnSpPr>
        <p:spPr>
          <a:xfrm flipV="1">
            <a:off x="7215201" y="3285204"/>
            <a:ext cx="763787" cy="1834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B9C39213-AA39-4D6C-A012-DC31E8EFA8EB}"/>
              </a:ext>
            </a:extLst>
          </p:cNvPr>
          <p:cNvCxnSpPr>
            <a:stCxn id="132" idx="6"/>
            <a:endCxn id="191" idx="2"/>
          </p:cNvCxnSpPr>
          <p:nvPr/>
        </p:nvCxnSpPr>
        <p:spPr>
          <a:xfrm>
            <a:off x="7215201" y="3695840"/>
            <a:ext cx="763787" cy="3217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2E39D0E8-19CC-4313-89AA-E183E8D78C1A}"/>
              </a:ext>
            </a:extLst>
          </p:cNvPr>
          <p:cNvCxnSpPr>
            <a:stCxn id="132" idx="6"/>
            <a:endCxn id="192" idx="2"/>
          </p:cNvCxnSpPr>
          <p:nvPr/>
        </p:nvCxnSpPr>
        <p:spPr>
          <a:xfrm>
            <a:off x="7215201" y="3695840"/>
            <a:ext cx="763787" cy="10134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2DEC7A77-7166-43C9-8629-EFCF2BE4ADE6}"/>
              </a:ext>
            </a:extLst>
          </p:cNvPr>
          <p:cNvCxnSpPr>
            <a:stCxn id="133" idx="6"/>
            <a:endCxn id="191" idx="2"/>
          </p:cNvCxnSpPr>
          <p:nvPr/>
        </p:nvCxnSpPr>
        <p:spPr>
          <a:xfrm flipV="1">
            <a:off x="7215201" y="4017565"/>
            <a:ext cx="763787" cy="4106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206BE905-6A9E-47A2-A276-C7DA26C07A57}"/>
              </a:ext>
            </a:extLst>
          </p:cNvPr>
          <p:cNvCxnSpPr>
            <a:stCxn id="133" idx="6"/>
            <a:endCxn id="192" idx="2"/>
          </p:cNvCxnSpPr>
          <p:nvPr/>
        </p:nvCxnSpPr>
        <p:spPr>
          <a:xfrm>
            <a:off x="7215201" y="4428201"/>
            <a:ext cx="763787" cy="2810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C94EE5BC-F45C-4F50-946E-05BB04239CCD}"/>
              </a:ext>
            </a:extLst>
          </p:cNvPr>
          <p:cNvCxnSpPr>
            <a:stCxn id="134" idx="6"/>
            <a:endCxn id="191" idx="2"/>
          </p:cNvCxnSpPr>
          <p:nvPr/>
        </p:nvCxnSpPr>
        <p:spPr>
          <a:xfrm flipV="1">
            <a:off x="7215201" y="4017565"/>
            <a:ext cx="763787" cy="11023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A3E9DEC6-23E9-429B-A0D5-D6828A7E9842}"/>
              </a:ext>
            </a:extLst>
          </p:cNvPr>
          <p:cNvCxnSpPr>
            <a:stCxn id="134" idx="6"/>
            <a:endCxn id="192" idx="2"/>
          </p:cNvCxnSpPr>
          <p:nvPr/>
        </p:nvCxnSpPr>
        <p:spPr>
          <a:xfrm flipV="1">
            <a:off x="7215201" y="4709253"/>
            <a:ext cx="763787" cy="4106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3" name="그림 182">
            <a:extLst>
              <a:ext uri="{FF2B5EF4-FFF2-40B4-BE49-F238E27FC236}">
                <a16:creationId xmlns:a16="http://schemas.microsoft.com/office/drawing/2014/main" id="{E38B2F2C-773A-4836-9866-95DC916269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507" y="6065124"/>
            <a:ext cx="901703" cy="336636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B131C0E8-AEEB-482F-9730-2419384D4832}"/>
              </a:ext>
            </a:extLst>
          </p:cNvPr>
          <p:cNvSpPr txBox="1"/>
          <p:nvPr/>
        </p:nvSpPr>
        <p:spPr>
          <a:xfrm>
            <a:off x="5387733" y="2050324"/>
            <a:ext cx="1249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Hidden layer1</a:t>
            </a:r>
            <a:endParaRPr lang="ko-KR" alt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59579B81-0A0E-462A-851D-79F0CFF54DDF}"/>
              </a:ext>
            </a:extLst>
          </p:cNvPr>
          <p:cNvSpPr txBox="1"/>
          <p:nvPr/>
        </p:nvSpPr>
        <p:spPr>
          <a:xfrm>
            <a:off x="6556359" y="2050324"/>
            <a:ext cx="1249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Hidden layer2</a:t>
            </a:r>
            <a:endParaRPr lang="ko-KR" alt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19DDED2-F215-4316-97AC-47B1C7D6B2AC}"/>
              </a:ext>
            </a:extLst>
          </p:cNvPr>
          <p:cNvSpPr txBox="1"/>
          <p:nvPr/>
        </p:nvSpPr>
        <p:spPr>
          <a:xfrm>
            <a:off x="7464046" y="2511694"/>
            <a:ext cx="1249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Output layer</a:t>
            </a:r>
            <a:endParaRPr lang="ko-KR" alt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BB67CE9-E643-468E-81C3-4C7609F86AF0}"/>
              </a:ext>
            </a:extLst>
          </p:cNvPr>
          <p:cNvGrpSpPr/>
          <p:nvPr/>
        </p:nvGrpSpPr>
        <p:grpSpPr>
          <a:xfrm>
            <a:off x="566242" y="2288447"/>
            <a:ext cx="3287447" cy="3089275"/>
            <a:chOff x="5847028" y="2358186"/>
            <a:chExt cx="3287447" cy="3089275"/>
          </a:xfrm>
        </p:grpSpPr>
        <p:pic>
          <p:nvPicPr>
            <p:cNvPr id="108" name="Picture 2" descr="Convolutional Neural Network에 대한 이미지 검색결과">
              <a:extLst>
                <a:ext uri="{FF2B5EF4-FFF2-40B4-BE49-F238E27FC236}">
                  <a16:creationId xmlns:a16="http://schemas.microsoft.com/office/drawing/2014/main" id="{0FB50B5A-D204-468D-86B9-502955990E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11501" y="2358186"/>
              <a:ext cx="3122974" cy="3089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1B1E1559-56B0-4B4F-BF2A-12A8F2D76F76}"/>
                </a:ext>
              </a:extLst>
            </p:cNvPr>
            <p:cNvSpPr/>
            <p:nvPr/>
          </p:nvSpPr>
          <p:spPr>
            <a:xfrm>
              <a:off x="5847028" y="4795220"/>
              <a:ext cx="733331" cy="46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1AB002E-D69D-4AA7-AFDE-63883CEED91F}"/>
              </a:ext>
            </a:extLst>
          </p:cNvPr>
          <p:cNvSpPr/>
          <p:nvPr/>
        </p:nvSpPr>
        <p:spPr>
          <a:xfrm>
            <a:off x="2093760" y="4610928"/>
            <a:ext cx="725640" cy="273069"/>
          </a:xfrm>
          <a:prstGeom prst="rect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567A9B82-EC09-470D-BB2F-88DD6B1E8B2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693" y="4249764"/>
            <a:ext cx="605924" cy="15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1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FFE87071-352C-433A-A12B-B916BDAFEEBF}"/>
              </a:ext>
            </a:extLst>
          </p:cNvPr>
          <p:cNvSpPr/>
          <p:nvPr/>
        </p:nvSpPr>
        <p:spPr>
          <a:xfrm>
            <a:off x="4618937" y="2741986"/>
            <a:ext cx="472411" cy="246069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19DDED2-F215-4316-97AC-47B1C7D6B2AC}"/>
              </a:ext>
            </a:extLst>
          </p:cNvPr>
          <p:cNvSpPr txBox="1"/>
          <p:nvPr/>
        </p:nvSpPr>
        <p:spPr>
          <a:xfrm>
            <a:off x="4230453" y="2402755"/>
            <a:ext cx="1249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Output layer</a:t>
            </a:r>
            <a:endParaRPr lang="ko-KR" alt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3F3059CB-7E82-42ED-BAF3-3C6FA106D161}"/>
              </a:ext>
            </a:extLst>
          </p:cNvPr>
          <p:cNvSpPr/>
          <p:nvPr/>
        </p:nvSpPr>
        <p:spPr>
          <a:xfrm>
            <a:off x="4682165" y="3038719"/>
            <a:ext cx="345954" cy="3362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2.0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C923A8DF-DDE4-44AD-862C-BEAE6D634CE2}"/>
              </a:ext>
            </a:extLst>
          </p:cNvPr>
          <p:cNvSpPr/>
          <p:nvPr/>
        </p:nvSpPr>
        <p:spPr>
          <a:xfrm>
            <a:off x="4682165" y="3741637"/>
            <a:ext cx="345954" cy="3362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1.0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C3B39ED7-DFC9-47B0-8E34-F5E1B452B814}"/>
              </a:ext>
            </a:extLst>
          </p:cNvPr>
          <p:cNvSpPr/>
          <p:nvPr/>
        </p:nvSpPr>
        <p:spPr>
          <a:xfrm>
            <a:off x="4682165" y="4447403"/>
            <a:ext cx="345954" cy="3362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0.1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93" name="사각형: 둥근 모서리 292">
            <a:extLst>
              <a:ext uri="{FF2B5EF4-FFF2-40B4-BE49-F238E27FC236}">
                <a16:creationId xmlns:a16="http://schemas.microsoft.com/office/drawing/2014/main" id="{254A02D3-3FC5-490A-8A8E-7DDC8CCEAE30}"/>
              </a:ext>
            </a:extLst>
          </p:cNvPr>
          <p:cNvSpPr/>
          <p:nvPr/>
        </p:nvSpPr>
        <p:spPr>
          <a:xfrm>
            <a:off x="7290926" y="2751886"/>
            <a:ext cx="472411" cy="246069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2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Feedforward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200" dirty="0">
                <a:solidFill>
                  <a:prstClr val="black"/>
                </a:solidFill>
                <a:latin typeface="맑은 고딕" panose="020D0604000000000000"/>
                <a:cs typeface="Arial"/>
              </a:rPr>
              <a:t>Classification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2039" y="0"/>
            <a:ext cx="11747" cy="1079867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D10CC7-683B-4427-9F8A-72476A40DDB3}"/>
              </a:ext>
            </a:extLst>
          </p:cNvPr>
          <p:cNvSpPr/>
          <p:nvPr/>
        </p:nvSpPr>
        <p:spPr>
          <a:xfrm>
            <a:off x="544387" y="1519604"/>
            <a:ext cx="8038298" cy="374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D0604000000000000"/>
                <a:ea typeface="맑은 고딕" panose="020D0604000000000000"/>
              </a:rPr>
              <a:t>Softmax : </a:t>
            </a: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FC</a:t>
            </a: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의</a:t>
            </a: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 </a:t>
            </a: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결과값을 확률로 변환 </a:t>
            </a: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( 0~1</a:t>
            </a: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의 값</a:t>
            </a: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, </a:t>
            </a: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총합 </a:t>
            </a: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= 1 )</a:t>
            </a: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 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E3ADC712-0557-43AB-A857-2747DDDA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89F7011B-43D3-4369-9A13-6F60E593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88ACDEC-9782-486F-8C7C-2D9A86883C99}"/>
              </a:ext>
            </a:extLst>
          </p:cNvPr>
          <p:cNvGrpSpPr/>
          <p:nvPr/>
        </p:nvGrpSpPr>
        <p:grpSpPr>
          <a:xfrm>
            <a:off x="566242" y="2288447"/>
            <a:ext cx="3287447" cy="3089275"/>
            <a:chOff x="5847028" y="2358186"/>
            <a:chExt cx="3287447" cy="3089275"/>
          </a:xfrm>
        </p:grpSpPr>
        <p:pic>
          <p:nvPicPr>
            <p:cNvPr id="23" name="Picture 2" descr="Convolutional Neural Network에 대한 이미지 검색결과">
              <a:extLst>
                <a:ext uri="{FF2B5EF4-FFF2-40B4-BE49-F238E27FC236}">
                  <a16:creationId xmlns:a16="http://schemas.microsoft.com/office/drawing/2014/main" id="{ABD9222B-1CD2-49B3-8E0F-80985E297F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11501" y="2358186"/>
              <a:ext cx="3122974" cy="3089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F9879F6-C2CE-4941-9C34-B8A940A1C607}"/>
                </a:ext>
              </a:extLst>
            </p:cNvPr>
            <p:cNvSpPr/>
            <p:nvPr/>
          </p:nvSpPr>
          <p:spPr>
            <a:xfrm>
              <a:off x="5847028" y="4795220"/>
              <a:ext cx="733331" cy="46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C3A71E-C2A1-4A4D-B5A2-7EDEB2A48752}"/>
              </a:ext>
            </a:extLst>
          </p:cNvPr>
          <p:cNvSpPr/>
          <p:nvPr/>
        </p:nvSpPr>
        <p:spPr>
          <a:xfrm>
            <a:off x="2875931" y="4635512"/>
            <a:ext cx="595247" cy="196649"/>
          </a:xfrm>
          <a:prstGeom prst="rect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85D5230-AA81-42D8-A6D5-9BBFCAE95F2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693" y="4249764"/>
            <a:ext cx="605924" cy="1539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0273E9C2-FA4F-4A91-B928-0ED9C18ECE21}"/>
                  </a:ext>
                </a:extLst>
              </p:cNvPr>
              <p:cNvSpPr txBox="1"/>
              <p:nvPr/>
            </p:nvSpPr>
            <p:spPr>
              <a:xfrm>
                <a:off x="5479831" y="3568837"/>
                <a:ext cx="1416413" cy="6755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0273E9C2-FA4F-4A91-B928-0ED9C18EC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831" y="3568837"/>
                <a:ext cx="1416413" cy="675506"/>
              </a:xfrm>
              <a:prstGeom prst="rect">
                <a:avLst/>
              </a:prstGeom>
              <a:blipFill>
                <a:blip r:embed="rId5"/>
                <a:stretch>
                  <a:fillRect b="-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D19A6A7-A334-4B9B-A46F-4AF1DC189B78}"/>
              </a:ext>
            </a:extLst>
          </p:cNvPr>
          <p:cNvSpPr/>
          <p:nvPr/>
        </p:nvSpPr>
        <p:spPr>
          <a:xfrm>
            <a:off x="5443619" y="2883285"/>
            <a:ext cx="1501352" cy="2106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9FF9247A-93B4-48EA-B38C-4E7DC9727981}"/>
              </a:ext>
            </a:extLst>
          </p:cNvPr>
          <p:cNvCxnSpPr>
            <a:cxnSpLocks/>
            <a:stCxn id="225" idx="6"/>
          </p:cNvCxnSpPr>
          <p:nvPr/>
        </p:nvCxnSpPr>
        <p:spPr>
          <a:xfrm>
            <a:off x="5028119" y="3206861"/>
            <a:ext cx="40918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A6F87D80-D747-49DF-83AE-368A828D5A34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5028119" y="3906591"/>
            <a:ext cx="409183" cy="318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75E06A1A-05BB-4923-9A73-EB497E67C4F8}"/>
              </a:ext>
            </a:extLst>
          </p:cNvPr>
          <p:cNvCxnSpPr>
            <a:cxnSpLocks/>
            <a:stCxn id="192" idx="6"/>
          </p:cNvCxnSpPr>
          <p:nvPr/>
        </p:nvCxnSpPr>
        <p:spPr>
          <a:xfrm flipV="1">
            <a:off x="5028119" y="4615544"/>
            <a:ext cx="409183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C26C1F31-F858-4C67-BDFF-43E059CA5D40}"/>
              </a:ext>
            </a:extLst>
          </p:cNvPr>
          <p:cNvCxnSpPr>
            <a:cxnSpLocks/>
          </p:cNvCxnSpPr>
          <p:nvPr/>
        </p:nvCxnSpPr>
        <p:spPr>
          <a:xfrm>
            <a:off x="6944971" y="3206861"/>
            <a:ext cx="40918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>
            <a:extLst>
              <a:ext uri="{FF2B5EF4-FFF2-40B4-BE49-F238E27FC236}">
                <a16:creationId xmlns:a16="http://schemas.microsoft.com/office/drawing/2014/main" id="{8D7C81F5-834A-44A9-976A-2EE7E743AD21}"/>
              </a:ext>
            </a:extLst>
          </p:cNvPr>
          <p:cNvCxnSpPr>
            <a:cxnSpLocks/>
          </p:cNvCxnSpPr>
          <p:nvPr/>
        </p:nvCxnSpPr>
        <p:spPr>
          <a:xfrm flipV="1">
            <a:off x="6944971" y="3906591"/>
            <a:ext cx="409183" cy="318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F33FA195-4FE3-4480-8FC9-56F567C6E069}"/>
              </a:ext>
            </a:extLst>
          </p:cNvPr>
          <p:cNvCxnSpPr>
            <a:cxnSpLocks/>
          </p:cNvCxnSpPr>
          <p:nvPr/>
        </p:nvCxnSpPr>
        <p:spPr>
          <a:xfrm flipV="1">
            <a:off x="6944971" y="4615544"/>
            <a:ext cx="409183" cy="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타원 267">
            <a:extLst>
              <a:ext uri="{FF2B5EF4-FFF2-40B4-BE49-F238E27FC236}">
                <a16:creationId xmlns:a16="http://schemas.microsoft.com/office/drawing/2014/main" id="{4123734A-F995-4DC5-AC54-B849BE134FA8}"/>
              </a:ext>
            </a:extLst>
          </p:cNvPr>
          <p:cNvSpPr/>
          <p:nvPr/>
        </p:nvSpPr>
        <p:spPr>
          <a:xfrm>
            <a:off x="7354154" y="3035531"/>
            <a:ext cx="345954" cy="3362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0.7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9893EED0-24BA-4038-A66E-7E31CBC6FA6E}"/>
              </a:ext>
            </a:extLst>
          </p:cNvPr>
          <p:cNvSpPr/>
          <p:nvPr/>
        </p:nvSpPr>
        <p:spPr>
          <a:xfrm>
            <a:off x="7354154" y="3738449"/>
            <a:ext cx="345954" cy="3362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0.2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54BA6DC2-6FD8-464A-9BA4-234F0018829A}"/>
              </a:ext>
            </a:extLst>
          </p:cNvPr>
          <p:cNvSpPr/>
          <p:nvPr/>
        </p:nvSpPr>
        <p:spPr>
          <a:xfrm>
            <a:off x="7354154" y="4444215"/>
            <a:ext cx="345954" cy="3362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0.1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197" name="그림 196">
            <a:extLst>
              <a:ext uri="{FF2B5EF4-FFF2-40B4-BE49-F238E27FC236}">
                <a16:creationId xmlns:a16="http://schemas.microsoft.com/office/drawing/2014/main" id="{D1B23128-E49B-49D3-8842-B31F9A44D82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001" y="5380722"/>
            <a:ext cx="665315" cy="179123"/>
          </a:xfrm>
          <a:prstGeom prst="rect">
            <a:avLst/>
          </a:prstGeom>
        </p:spPr>
      </p:pic>
      <p:pic>
        <p:nvPicPr>
          <p:cNvPr id="295" name="그림 294">
            <a:extLst>
              <a:ext uri="{FF2B5EF4-FFF2-40B4-BE49-F238E27FC236}">
                <a16:creationId xmlns:a16="http://schemas.microsoft.com/office/drawing/2014/main" id="{D3AA6AAC-3EC6-4941-8E72-85DB6C2D951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290" y="5324327"/>
            <a:ext cx="901703" cy="336636"/>
          </a:xfrm>
          <a:prstGeom prst="rect">
            <a:avLst/>
          </a:prstGeom>
        </p:spPr>
      </p:pic>
      <p:sp>
        <p:nvSpPr>
          <p:cNvPr id="296" name="사각형: 둥근 모서리 295">
            <a:extLst>
              <a:ext uri="{FF2B5EF4-FFF2-40B4-BE49-F238E27FC236}">
                <a16:creationId xmlns:a16="http://schemas.microsoft.com/office/drawing/2014/main" id="{B3E2368E-226E-4612-9822-39FFB6444420}"/>
              </a:ext>
            </a:extLst>
          </p:cNvPr>
          <p:cNvSpPr/>
          <p:nvPr/>
        </p:nvSpPr>
        <p:spPr>
          <a:xfrm>
            <a:off x="8210117" y="2751886"/>
            <a:ext cx="472411" cy="246069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896B2ABB-47AE-4E1D-A604-C57AD2264F66}"/>
              </a:ext>
            </a:extLst>
          </p:cNvPr>
          <p:cNvCxnSpPr>
            <a:cxnSpLocks/>
            <a:stCxn id="268" idx="6"/>
            <a:endCxn id="300" idx="2"/>
          </p:cNvCxnSpPr>
          <p:nvPr/>
        </p:nvCxnSpPr>
        <p:spPr>
          <a:xfrm>
            <a:off x="7700108" y="3203673"/>
            <a:ext cx="57323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id="{FCA8F7A7-616E-4F3C-8BFE-463E1A434B80}"/>
              </a:ext>
            </a:extLst>
          </p:cNvPr>
          <p:cNvCxnSpPr>
            <a:cxnSpLocks/>
            <a:stCxn id="269" idx="6"/>
            <a:endCxn id="301" idx="2"/>
          </p:cNvCxnSpPr>
          <p:nvPr/>
        </p:nvCxnSpPr>
        <p:spPr>
          <a:xfrm>
            <a:off x="7700108" y="3906591"/>
            <a:ext cx="57323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12FE25C4-868D-4321-9FD5-949545FAD5D9}"/>
              </a:ext>
            </a:extLst>
          </p:cNvPr>
          <p:cNvCxnSpPr>
            <a:cxnSpLocks/>
            <a:stCxn id="270" idx="6"/>
            <a:endCxn id="302" idx="2"/>
          </p:cNvCxnSpPr>
          <p:nvPr/>
        </p:nvCxnSpPr>
        <p:spPr>
          <a:xfrm>
            <a:off x="7700108" y="4612357"/>
            <a:ext cx="57323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0" name="타원 299">
            <a:extLst>
              <a:ext uri="{FF2B5EF4-FFF2-40B4-BE49-F238E27FC236}">
                <a16:creationId xmlns:a16="http://schemas.microsoft.com/office/drawing/2014/main" id="{403FDF28-262B-4D93-9E37-4267C57BDF32}"/>
              </a:ext>
            </a:extLst>
          </p:cNvPr>
          <p:cNvSpPr/>
          <p:nvPr/>
        </p:nvSpPr>
        <p:spPr>
          <a:xfrm>
            <a:off x="8273345" y="3035531"/>
            <a:ext cx="345954" cy="3362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1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103C0B15-957F-4130-BC72-85B14F9576B5}"/>
              </a:ext>
            </a:extLst>
          </p:cNvPr>
          <p:cNvSpPr/>
          <p:nvPr/>
        </p:nvSpPr>
        <p:spPr>
          <a:xfrm>
            <a:off x="8273345" y="3738449"/>
            <a:ext cx="345954" cy="3362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7EECA4CC-DC67-486A-8D7F-697F526F31D0}"/>
              </a:ext>
            </a:extLst>
          </p:cNvPr>
          <p:cNvSpPr/>
          <p:nvPr/>
        </p:nvSpPr>
        <p:spPr>
          <a:xfrm>
            <a:off x="8273345" y="4444215"/>
            <a:ext cx="345954" cy="3362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ACFCF70F-C7C7-411D-98A5-03F12630AE62}"/>
              </a:ext>
            </a:extLst>
          </p:cNvPr>
          <p:cNvSpPr/>
          <p:nvPr/>
        </p:nvSpPr>
        <p:spPr>
          <a:xfrm>
            <a:off x="8210117" y="3325534"/>
            <a:ext cx="468036" cy="1744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Car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12" name="사각형: 둥근 모서리 311">
            <a:extLst>
              <a:ext uri="{FF2B5EF4-FFF2-40B4-BE49-F238E27FC236}">
                <a16:creationId xmlns:a16="http://schemas.microsoft.com/office/drawing/2014/main" id="{EE55113D-14E2-4037-9D5C-F6E03855F610}"/>
              </a:ext>
            </a:extLst>
          </p:cNvPr>
          <p:cNvSpPr/>
          <p:nvPr/>
        </p:nvSpPr>
        <p:spPr>
          <a:xfrm>
            <a:off x="8210117" y="4027175"/>
            <a:ext cx="468036" cy="1744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Dog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13" name="사각형: 둥근 모서리 312">
            <a:extLst>
              <a:ext uri="{FF2B5EF4-FFF2-40B4-BE49-F238E27FC236}">
                <a16:creationId xmlns:a16="http://schemas.microsoft.com/office/drawing/2014/main" id="{6DE18A3A-E9EF-4B04-88E5-E400E795D847}"/>
              </a:ext>
            </a:extLst>
          </p:cNvPr>
          <p:cNvSpPr/>
          <p:nvPr/>
        </p:nvSpPr>
        <p:spPr>
          <a:xfrm>
            <a:off x="8210117" y="4737299"/>
            <a:ext cx="468036" cy="1744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Ship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14" name="사각형: 둥근 모서리 313">
            <a:extLst>
              <a:ext uri="{FF2B5EF4-FFF2-40B4-BE49-F238E27FC236}">
                <a16:creationId xmlns:a16="http://schemas.microsoft.com/office/drawing/2014/main" id="{708F2864-0052-40D9-90B7-6470DCB10DF9}"/>
              </a:ext>
            </a:extLst>
          </p:cNvPr>
          <p:cNvSpPr/>
          <p:nvPr/>
        </p:nvSpPr>
        <p:spPr>
          <a:xfrm>
            <a:off x="8120063" y="5383041"/>
            <a:ext cx="648144" cy="1744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Answer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15" name="사각형: 둥근 모서리 314">
            <a:extLst>
              <a:ext uri="{FF2B5EF4-FFF2-40B4-BE49-F238E27FC236}">
                <a16:creationId xmlns:a16="http://schemas.microsoft.com/office/drawing/2014/main" id="{B008DDC8-01AB-4E5D-A51A-B1CD57DCF257}"/>
              </a:ext>
            </a:extLst>
          </p:cNvPr>
          <p:cNvSpPr/>
          <p:nvPr/>
        </p:nvSpPr>
        <p:spPr>
          <a:xfrm>
            <a:off x="7295301" y="3325534"/>
            <a:ext cx="468036" cy="1744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Car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16" name="사각형: 둥근 모서리 315">
            <a:extLst>
              <a:ext uri="{FF2B5EF4-FFF2-40B4-BE49-F238E27FC236}">
                <a16:creationId xmlns:a16="http://schemas.microsoft.com/office/drawing/2014/main" id="{E982A193-4EF4-4580-8F63-1AE73104BEA5}"/>
              </a:ext>
            </a:extLst>
          </p:cNvPr>
          <p:cNvSpPr/>
          <p:nvPr/>
        </p:nvSpPr>
        <p:spPr>
          <a:xfrm>
            <a:off x="7295301" y="4027175"/>
            <a:ext cx="468036" cy="1744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Dog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17" name="사각형: 둥근 모서리 316">
            <a:extLst>
              <a:ext uri="{FF2B5EF4-FFF2-40B4-BE49-F238E27FC236}">
                <a16:creationId xmlns:a16="http://schemas.microsoft.com/office/drawing/2014/main" id="{E3EFA1FE-49A2-43AB-AA93-20A2C32F1B83}"/>
              </a:ext>
            </a:extLst>
          </p:cNvPr>
          <p:cNvSpPr/>
          <p:nvPr/>
        </p:nvSpPr>
        <p:spPr>
          <a:xfrm>
            <a:off x="7295301" y="4737299"/>
            <a:ext cx="468036" cy="1744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Ship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2A3F77D4-04E9-43DD-912C-0A176D7501B0}"/>
              </a:ext>
            </a:extLst>
          </p:cNvPr>
          <p:cNvSpPr txBox="1"/>
          <p:nvPr/>
        </p:nvSpPr>
        <p:spPr>
          <a:xfrm>
            <a:off x="6927018" y="2402755"/>
            <a:ext cx="12493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Probability!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689454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2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Feedforward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2800" dirty="0" err="1">
                <a:latin typeface="맑은 고딕" panose="020D0604000000000000"/>
                <a:ea typeface="맑은 고딕" panose="020D0604000000000000"/>
                <a:cs typeface="Arial"/>
              </a:rPr>
              <a:t>Feedforward</a:t>
            </a:r>
            <a:r>
              <a:rPr lang="en-US" altLang="ko-KR" sz="2800" dirty="0">
                <a:latin typeface="맑은 고딕" panose="020D0604000000000000"/>
                <a:ea typeface="맑은 고딕" panose="020D0604000000000000"/>
                <a:cs typeface="Arial"/>
              </a:rPr>
              <a:t> review</a:t>
            </a:r>
            <a:endParaRPr lang="en-US" altLang="ko-KR" sz="3000" dirty="0"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onvolutional Neural Network에 대한 이미지 검색결과">
            <a:extLst>
              <a:ext uri="{FF2B5EF4-FFF2-40B4-BE49-F238E27FC236}">
                <a16:creationId xmlns:a16="http://schemas.microsoft.com/office/drawing/2014/main" id="{483E4F4C-6A4E-48BB-B6BD-97C0C4F62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5" y="2545776"/>
            <a:ext cx="9144000" cy="30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E3ADC712-0557-43AB-A857-2747DDDA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89F7011B-43D3-4369-9A13-6F60E593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0EA5A1-E3C8-4862-90CE-B5B3A07875CF}"/>
              </a:ext>
            </a:extLst>
          </p:cNvPr>
          <p:cNvSpPr/>
          <p:nvPr/>
        </p:nvSpPr>
        <p:spPr>
          <a:xfrm>
            <a:off x="1224794" y="4902203"/>
            <a:ext cx="927857" cy="184558"/>
          </a:xfrm>
          <a:prstGeom prst="rect">
            <a:avLst/>
          </a:prstGeom>
          <a:solidFill>
            <a:schemeClr val="accent3">
              <a:lumMod val="60000"/>
              <a:lumOff val="40000"/>
              <a:alpha val="45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D4700C-E582-41A8-8B38-262D54C4FF97}"/>
              </a:ext>
            </a:extLst>
          </p:cNvPr>
          <p:cNvSpPr/>
          <p:nvPr/>
        </p:nvSpPr>
        <p:spPr>
          <a:xfrm>
            <a:off x="2768369" y="4902203"/>
            <a:ext cx="662729" cy="184558"/>
          </a:xfrm>
          <a:prstGeom prst="rect">
            <a:avLst/>
          </a:prstGeom>
          <a:solidFill>
            <a:schemeClr val="accent3">
              <a:lumMod val="60000"/>
              <a:lumOff val="40000"/>
              <a:alpha val="45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910623-0A57-419D-A9DA-4D99BDCEE160}"/>
              </a:ext>
            </a:extLst>
          </p:cNvPr>
          <p:cNvGrpSpPr/>
          <p:nvPr/>
        </p:nvGrpSpPr>
        <p:grpSpPr>
          <a:xfrm>
            <a:off x="4814991" y="823334"/>
            <a:ext cx="3775461" cy="2094125"/>
            <a:chOff x="3621221" y="309160"/>
            <a:chExt cx="3775461" cy="209412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B46E0F8-BA66-4498-BEC6-8A1A4FDECE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21221" y="2114340"/>
              <a:ext cx="1167588" cy="28894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24CB44B-BB07-46E0-A536-924BF72B5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86482" y="309160"/>
              <a:ext cx="3710200" cy="186629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4DB2F34-BC6B-4F39-8A18-2058C846A02B}"/>
                </a:ext>
              </a:extLst>
            </p:cNvPr>
            <p:cNvSpPr/>
            <p:nvPr/>
          </p:nvSpPr>
          <p:spPr>
            <a:xfrm>
              <a:off x="6038661" y="1801166"/>
              <a:ext cx="514539" cy="176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0D2B02D-A3F3-41AF-A62E-3C8510FE164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1055" y="1104773"/>
            <a:ext cx="3711821" cy="160022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B76AD5-3DDB-4767-A728-96F91D4D26F0}"/>
              </a:ext>
            </a:extLst>
          </p:cNvPr>
          <p:cNvSpPr/>
          <p:nvPr/>
        </p:nvSpPr>
        <p:spPr>
          <a:xfrm>
            <a:off x="2240386" y="4902203"/>
            <a:ext cx="321840" cy="184558"/>
          </a:xfrm>
          <a:prstGeom prst="rect">
            <a:avLst/>
          </a:prstGeom>
          <a:solidFill>
            <a:schemeClr val="accent3">
              <a:lumMod val="60000"/>
              <a:lumOff val="40000"/>
              <a:alpha val="45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AA1D2B-AD9F-40AC-942C-F85FE7A0896F}"/>
              </a:ext>
            </a:extLst>
          </p:cNvPr>
          <p:cNvSpPr/>
          <p:nvPr/>
        </p:nvSpPr>
        <p:spPr>
          <a:xfrm>
            <a:off x="6703695" y="4891184"/>
            <a:ext cx="543685" cy="184558"/>
          </a:xfrm>
          <a:prstGeom prst="rect">
            <a:avLst/>
          </a:prstGeom>
          <a:solidFill>
            <a:schemeClr val="accent3">
              <a:lumMod val="60000"/>
              <a:lumOff val="40000"/>
              <a:alpha val="45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" name="그림 1023">
            <a:extLst>
              <a:ext uri="{FF2B5EF4-FFF2-40B4-BE49-F238E27FC236}">
                <a16:creationId xmlns:a16="http://schemas.microsoft.com/office/drawing/2014/main" id="{7BE38F96-D067-41DD-B4A4-B4F6300D69E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869" y="939321"/>
            <a:ext cx="3099118" cy="16343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2BCF93-4067-4D5C-BCBC-8D58994E17E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762" y="823334"/>
            <a:ext cx="4919331" cy="218433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84FA55-FFCB-4421-BF9D-EC4B04263F9F}"/>
              </a:ext>
            </a:extLst>
          </p:cNvPr>
          <p:cNvSpPr/>
          <p:nvPr/>
        </p:nvSpPr>
        <p:spPr>
          <a:xfrm>
            <a:off x="7380627" y="4861590"/>
            <a:ext cx="710861" cy="277147"/>
          </a:xfrm>
          <a:prstGeom prst="rect">
            <a:avLst/>
          </a:prstGeom>
          <a:solidFill>
            <a:schemeClr val="accent3">
              <a:lumMod val="60000"/>
              <a:lumOff val="40000"/>
              <a:alpha val="45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3CBCD2-9207-431D-8874-EF3AD029AC01}"/>
              </a:ext>
            </a:extLst>
          </p:cNvPr>
          <p:cNvSpPr/>
          <p:nvPr/>
        </p:nvSpPr>
        <p:spPr>
          <a:xfrm>
            <a:off x="8165783" y="4891184"/>
            <a:ext cx="592455" cy="184558"/>
          </a:xfrm>
          <a:prstGeom prst="rect">
            <a:avLst/>
          </a:prstGeom>
          <a:solidFill>
            <a:schemeClr val="accent3">
              <a:lumMod val="60000"/>
              <a:lumOff val="40000"/>
              <a:alpha val="45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9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  <p:bldP spid="29" grpId="0" animBg="1"/>
      <p:bldP spid="29" grpId="1" animBg="1"/>
      <p:bldP spid="30" grpId="0" animBg="1"/>
      <p:bldP spid="30" grpId="1" animBg="1"/>
      <p:bldP spid="21" grpId="0" animBg="1"/>
      <p:bldP spid="21" grpId="1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458" y="2484893"/>
            <a:ext cx="6366710" cy="1621848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Arial" panose="020B0800000000000000" pitchFamily="34" charset="-127"/>
                <a:ea typeface="맑은 고딕" panose="020D0604000000000000"/>
                <a:cs typeface="Arial"/>
              </a:rPr>
              <a:t>Chapter.3</a:t>
            </a:r>
            <a:r>
              <a:rPr lang="en-US" altLang="ko-KR" sz="1000" dirty="0">
                <a:solidFill>
                  <a:srgbClr val="3F626D"/>
                </a:solidFill>
                <a:latin typeface="Arial" panose="020B0800000000000000" pitchFamily="34" charset="-127"/>
                <a:ea typeface="맑은 고딕" panose="020D0604000000000000"/>
                <a:cs typeface="Arial"/>
              </a:rPr>
              <a:t> </a:t>
            </a:r>
            <a:br>
              <a:rPr lang="en-US" altLang="ko-KR" sz="1000" dirty="0">
                <a:solidFill>
                  <a:srgbClr val="3F626D"/>
                </a:solidFill>
                <a:latin typeface="Arial" panose="020B0800000000000000" pitchFamily="34" charset="-127"/>
                <a:ea typeface="맑은 고딕" panose="020D0604000000000000"/>
                <a:cs typeface="Arial"/>
              </a:rPr>
            </a:br>
            <a:br>
              <a:rPr lang="en-US" altLang="ko-KR" sz="900" dirty="0">
                <a:solidFill>
                  <a:srgbClr val="3F626D"/>
                </a:solidFill>
                <a:latin typeface="Arial" panose="020B0500000000000000" pitchFamily="34" charset="-127"/>
                <a:ea typeface="맑은 고딕" panose="020D0604000000000000"/>
                <a:cs typeface="Arial"/>
              </a:rPr>
            </a:br>
            <a:r>
              <a:rPr lang="en-US" altLang="ko-KR" sz="800" dirty="0">
                <a:solidFill>
                  <a:srgbClr val="3F626D"/>
                </a:solidFill>
                <a:latin typeface="Arial" panose="020B0500000000000000" pitchFamily="34" charset="-127"/>
                <a:ea typeface="맑은 고딕" panose="020D0604000000000000"/>
                <a:cs typeface="Arial"/>
              </a:rPr>
              <a:t>   </a:t>
            </a:r>
            <a:r>
              <a:rPr lang="en-US" altLang="ko-KR" sz="2800" dirty="0">
                <a:solidFill>
                  <a:srgbClr val="1D2B37"/>
                </a:solidFill>
                <a:latin typeface="Arial" panose="020B0500000000000000" pitchFamily="34" charset="-127"/>
                <a:cs typeface="Arial"/>
              </a:rPr>
              <a:t>CNN Backpropagation</a:t>
            </a:r>
            <a:endParaRPr lang="en-US" altLang="ko-KR" sz="3000" dirty="0">
              <a:solidFill>
                <a:srgbClr val="1D2B37"/>
              </a:solidFill>
              <a:latin typeface="Arial" panose="020B0300000000000000" pitchFamily="34" charset="-127"/>
              <a:ea typeface="맑은 고딕" panose="020D0604000000000000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0826" y="-1"/>
            <a:ext cx="3793174" cy="6858001"/>
          </a:xfrm>
          <a:prstGeom prst="rect">
            <a:avLst/>
          </a:prstGeom>
          <a:effectLst/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FCCED4-2758-455E-BA56-D8A5EBA2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B92B4E-3030-4760-816F-D8EB943B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730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ea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ea typeface="맑은 고딕" panose="020D0604000000000000"/>
                <a:cs typeface="Arial"/>
              </a:rPr>
              <a:t>3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ea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Backpropagation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Cost Function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E3ADC712-0557-43AB-A857-2747DDDA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89F7011B-43D3-4369-9A13-6F60E593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AF18241-6BAF-46DF-8547-987BB5A3850B}"/>
              </a:ext>
            </a:extLst>
          </p:cNvPr>
          <p:cNvSpPr/>
          <p:nvPr/>
        </p:nvSpPr>
        <p:spPr>
          <a:xfrm>
            <a:off x="770723" y="1302090"/>
            <a:ext cx="7132320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D0604000000000000"/>
                <a:ea typeface="맑은 고딕" panose="020D0604000000000000"/>
              </a:rPr>
              <a:t>Cross-entropy cost 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Cross entropy </a:t>
            </a: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공식을 이용하여</a:t>
            </a: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, cost </a:t>
            </a: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계산</a:t>
            </a: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.  </a:t>
            </a:r>
            <a:endParaRPr lang="ko-KR" altLang="en-US" dirty="0">
              <a:latin typeface="맑은 고딕" panose="020D0604000000000000"/>
              <a:ea typeface="맑은 고딕" panose="020D0604000000000000"/>
            </a:endParaRP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DE4BBED9-8F78-4916-A513-0E842CFD7F35}"/>
              </a:ext>
            </a:extLst>
          </p:cNvPr>
          <p:cNvSpPr/>
          <p:nvPr/>
        </p:nvSpPr>
        <p:spPr>
          <a:xfrm>
            <a:off x="1524000" y="2920027"/>
            <a:ext cx="472411" cy="246069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46FEC8D4-0874-4ED9-9EF2-C8AFE8EA1F5C}"/>
              </a:ext>
            </a:extLst>
          </p:cNvPr>
          <p:cNvSpPr/>
          <p:nvPr/>
        </p:nvSpPr>
        <p:spPr>
          <a:xfrm>
            <a:off x="1587228" y="3203672"/>
            <a:ext cx="345954" cy="3362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0.7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6CE33F75-B154-4BC8-A8D1-4F31BDEAB9E9}"/>
              </a:ext>
            </a:extLst>
          </p:cNvPr>
          <p:cNvSpPr/>
          <p:nvPr/>
        </p:nvSpPr>
        <p:spPr>
          <a:xfrm>
            <a:off x="1587228" y="3906590"/>
            <a:ext cx="345954" cy="3362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0.2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FCDDADA4-35AD-447C-AC14-27CAD9DA828D}"/>
              </a:ext>
            </a:extLst>
          </p:cNvPr>
          <p:cNvSpPr/>
          <p:nvPr/>
        </p:nvSpPr>
        <p:spPr>
          <a:xfrm>
            <a:off x="1587228" y="4612356"/>
            <a:ext cx="345954" cy="3362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0.1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B1788063-AC17-4C59-820A-1D2D9F3F129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075" y="5548863"/>
            <a:ext cx="665315" cy="179123"/>
          </a:xfrm>
          <a:prstGeom prst="rect">
            <a:avLst/>
          </a:prstGeom>
        </p:spPr>
      </p:pic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483CDB82-71FB-49B9-8681-4008CE981615}"/>
              </a:ext>
            </a:extLst>
          </p:cNvPr>
          <p:cNvSpPr/>
          <p:nvPr/>
        </p:nvSpPr>
        <p:spPr>
          <a:xfrm>
            <a:off x="2732106" y="2920027"/>
            <a:ext cx="472411" cy="246069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FC986496-7394-4CE7-B4EC-A2BD8AADF949}"/>
              </a:ext>
            </a:extLst>
          </p:cNvPr>
          <p:cNvCxnSpPr>
            <a:cxnSpLocks/>
            <a:stCxn id="169" idx="6"/>
            <a:endCxn id="177" idx="2"/>
          </p:cNvCxnSpPr>
          <p:nvPr/>
        </p:nvCxnSpPr>
        <p:spPr>
          <a:xfrm>
            <a:off x="1933182" y="3371814"/>
            <a:ext cx="86215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A0D8345A-2EE8-478D-8F59-1CF9E7F6CD5B}"/>
              </a:ext>
            </a:extLst>
          </p:cNvPr>
          <p:cNvCxnSpPr>
            <a:cxnSpLocks/>
            <a:stCxn id="170" idx="6"/>
            <a:endCxn id="178" idx="2"/>
          </p:cNvCxnSpPr>
          <p:nvPr/>
        </p:nvCxnSpPr>
        <p:spPr>
          <a:xfrm>
            <a:off x="1933182" y="4074732"/>
            <a:ext cx="86215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15E41E79-742F-451A-90CF-35573A1D1727}"/>
              </a:ext>
            </a:extLst>
          </p:cNvPr>
          <p:cNvCxnSpPr>
            <a:cxnSpLocks/>
            <a:stCxn id="171" idx="6"/>
            <a:endCxn id="179" idx="2"/>
          </p:cNvCxnSpPr>
          <p:nvPr/>
        </p:nvCxnSpPr>
        <p:spPr>
          <a:xfrm>
            <a:off x="1933182" y="4780498"/>
            <a:ext cx="86215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타원 176">
            <a:extLst>
              <a:ext uri="{FF2B5EF4-FFF2-40B4-BE49-F238E27FC236}">
                <a16:creationId xmlns:a16="http://schemas.microsoft.com/office/drawing/2014/main" id="{24BB225C-623C-45B2-ABBB-C375EEF19F8D}"/>
              </a:ext>
            </a:extLst>
          </p:cNvPr>
          <p:cNvSpPr/>
          <p:nvPr/>
        </p:nvSpPr>
        <p:spPr>
          <a:xfrm>
            <a:off x="2795334" y="3203672"/>
            <a:ext cx="345954" cy="3362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1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188B6C93-9180-40AA-A825-69DF936783D6}"/>
              </a:ext>
            </a:extLst>
          </p:cNvPr>
          <p:cNvSpPr/>
          <p:nvPr/>
        </p:nvSpPr>
        <p:spPr>
          <a:xfrm>
            <a:off x="2795334" y="3906590"/>
            <a:ext cx="345954" cy="3362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E7D94089-0FFC-433D-A568-CDD74FB6EDF9}"/>
              </a:ext>
            </a:extLst>
          </p:cNvPr>
          <p:cNvSpPr/>
          <p:nvPr/>
        </p:nvSpPr>
        <p:spPr>
          <a:xfrm>
            <a:off x="2795334" y="4612356"/>
            <a:ext cx="345954" cy="33628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0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2F807A79-4F58-4D0C-97E0-ABAA331A7235}"/>
              </a:ext>
            </a:extLst>
          </p:cNvPr>
          <p:cNvSpPr/>
          <p:nvPr/>
        </p:nvSpPr>
        <p:spPr>
          <a:xfrm>
            <a:off x="2732106" y="3493675"/>
            <a:ext cx="468036" cy="1744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Car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1" name="사각형: 둥근 모서리 180">
            <a:extLst>
              <a:ext uri="{FF2B5EF4-FFF2-40B4-BE49-F238E27FC236}">
                <a16:creationId xmlns:a16="http://schemas.microsoft.com/office/drawing/2014/main" id="{E1FBFAA1-ED7D-4FD0-BF1B-1A901136C917}"/>
              </a:ext>
            </a:extLst>
          </p:cNvPr>
          <p:cNvSpPr/>
          <p:nvPr/>
        </p:nvSpPr>
        <p:spPr>
          <a:xfrm>
            <a:off x="2732106" y="4195316"/>
            <a:ext cx="468036" cy="1744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Dog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9769B99C-BFEF-4502-A949-42EC35535B82}"/>
              </a:ext>
            </a:extLst>
          </p:cNvPr>
          <p:cNvSpPr/>
          <p:nvPr/>
        </p:nvSpPr>
        <p:spPr>
          <a:xfrm>
            <a:off x="2732106" y="4905440"/>
            <a:ext cx="468036" cy="1744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Ship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D5635CBE-7B60-4D43-990C-A82C75B17DD3}"/>
              </a:ext>
            </a:extLst>
          </p:cNvPr>
          <p:cNvSpPr/>
          <p:nvPr/>
        </p:nvSpPr>
        <p:spPr>
          <a:xfrm>
            <a:off x="2642052" y="5551182"/>
            <a:ext cx="648144" cy="17448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Answer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569D46F-D87D-486D-BCE8-33C54F3C760C}"/>
              </a:ext>
            </a:extLst>
          </p:cNvPr>
          <p:cNvGrpSpPr/>
          <p:nvPr/>
        </p:nvGrpSpPr>
        <p:grpSpPr>
          <a:xfrm>
            <a:off x="3658556" y="3139209"/>
            <a:ext cx="2894644" cy="1876252"/>
            <a:chOff x="3655502" y="3203672"/>
            <a:chExt cx="2894644" cy="187625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51E1ED-8B88-455C-87D6-04D9432284A0}"/>
                </a:ext>
              </a:extLst>
            </p:cNvPr>
            <p:cNvSpPr/>
            <p:nvPr/>
          </p:nvSpPr>
          <p:spPr>
            <a:xfrm>
              <a:off x="3655502" y="3203672"/>
              <a:ext cx="2894644" cy="18762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0C83C8B-4882-402B-9420-449A3F595BA5}"/>
                    </a:ext>
                  </a:extLst>
                </p:cNvPr>
                <p:cNvSpPr txBox="1"/>
                <p:nvPr/>
              </p:nvSpPr>
              <p:spPr>
                <a:xfrm>
                  <a:off x="3741490" y="3668159"/>
                  <a:ext cx="2722668" cy="892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</m:d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hr m:val="∑"/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sz="2000" b="1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ko-KR" sz="2000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oMath>
                    </m:oMathPara>
                  </a14:m>
                  <a:endParaRPr lang="ko-KR" altLang="en-US" sz="2000" b="1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0C83C8B-4882-402B-9420-449A3F595B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1490" y="3668159"/>
                  <a:ext cx="2722668" cy="8923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A29E4A9-6DF1-4EB9-9B56-2D78D563B2BF}"/>
              </a:ext>
            </a:extLst>
          </p:cNvPr>
          <p:cNvCxnSpPr>
            <a:stCxn id="177" idx="6"/>
            <a:endCxn id="10" idx="1"/>
          </p:cNvCxnSpPr>
          <p:nvPr/>
        </p:nvCxnSpPr>
        <p:spPr>
          <a:xfrm>
            <a:off x="3141288" y="3371814"/>
            <a:ext cx="517268" cy="7055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59EC41B-4668-4EE9-8FEC-F0863A093437}"/>
              </a:ext>
            </a:extLst>
          </p:cNvPr>
          <p:cNvCxnSpPr>
            <a:stCxn id="178" idx="6"/>
            <a:endCxn id="10" idx="1"/>
          </p:cNvCxnSpPr>
          <p:nvPr/>
        </p:nvCxnSpPr>
        <p:spPr>
          <a:xfrm>
            <a:off x="3141288" y="4074732"/>
            <a:ext cx="517268" cy="26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C62DFB9-5492-4F29-9284-69F518016F14}"/>
              </a:ext>
            </a:extLst>
          </p:cNvPr>
          <p:cNvCxnSpPr>
            <a:stCxn id="179" idx="6"/>
            <a:endCxn id="10" idx="1"/>
          </p:cNvCxnSpPr>
          <p:nvPr/>
        </p:nvCxnSpPr>
        <p:spPr>
          <a:xfrm flipV="1">
            <a:off x="3141288" y="4077335"/>
            <a:ext cx="517268" cy="703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43E7DD-42FB-4EF0-8504-192746C4056E}"/>
              </a:ext>
            </a:extLst>
          </p:cNvPr>
          <p:cNvCxnSpPr>
            <a:stCxn id="10" idx="3"/>
          </p:cNvCxnSpPr>
          <p:nvPr/>
        </p:nvCxnSpPr>
        <p:spPr>
          <a:xfrm flipV="1">
            <a:off x="6553200" y="4074731"/>
            <a:ext cx="495300" cy="2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B56533-F5B9-4386-BAB3-C39BFE5AD5DE}"/>
              </a:ext>
            </a:extLst>
          </p:cNvPr>
          <p:cNvSpPr/>
          <p:nvPr/>
        </p:nvSpPr>
        <p:spPr>
          <a:xfrm>
            <a:off x="7048500" y="3906590"/>
            <a:ext cx="1173480" cy="33628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COST !!</a:t>
            </a:r>
            <a:endParaRPr lang="ko-KR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CB7ACB2-D50E-4493-9185-CD571A0C59ED}"/>
                  </a:ext>
                </a:extLst>
              </p:cNvPr>
              <p:cNvSpPr/>
              <p:nvPr/>
            </p:nvSpPr>
            <p:spPr>
              <a:xfrm>
                <a:off x="1570089" y="2503634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CB7ACB2-D50E-4493-9185-CD571A0C5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089" y="2503634"/>
                <a:ext cx="38023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75F3A3E-4646-4AED-9A0D-240911198030}"/>
                  </a:ext>
                </a:extLst>
              </p:cNvPr>
              <p:cNvSpPr/>
              <p:nvPr/>
            </p:nvSpPr>
            <p:spPr>
              <a:xfrm>
                <a:off x="2780617" y="2504048"/>
                <a:ext cx="378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75F3A3E-4646-4AED-9A0D-2409111980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617" y="2504048"/>
                <a:ext cx="3786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BBF0A43-8CDD-49C2-8E6E-9956A00D6BF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5536" y="2197647"/>
            <a:ext cx="1975591" cy="375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40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9C472E4-9479-4726-B1F9-A919959E41EA}"/>
              </a:ext>
            </a:extLst>
          </p:cNvPr>
          <p:cNvSpPr/>
          <p:nvPr/>
        </p:nvSpPr>
        <p:spPr>
          <a:xfrm>
            <a:off x="491092" y="3498494"/>
            <a:ext cx="598052" cy="22458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FC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E70A38-A2DF-412B-954C-995B9C4395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" y="2490386"/>
            <a:ext cx="9081221" cy="403233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3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Backpropagation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 err="1">
                <a:solidFill>
                  <a:srgbClr val="1D2B37"/>
                </a:solidFill>
                <a:latin typeface="맑은 고딕" panose="020D0604000000000000"/>
                <a:cs typeface="Arial"/>
              </a:rPr>
              <a:t>Softmax</a:t>
            </a: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 &amp; Cross Entropy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E3ADC712-0557-43AB-A857-2747DDDA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89F7011B-43D3-4369-9A13-6F60E593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26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DAF18241-6BAF-46DF-8547-987BB5A3850B}"/>
                  </a:ext>
                </a:extLst>
              </p:cNvPr>
              <p:cNvSpPr/>
              <p:nvPr/>
            </p:nvSpPr>
            <p:spPr>
              <a:xfrm>
                <a:off x="770723" y="1514426"/>
                <a:ext cx="7132320" cy="374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맑은 고딕" panose="020D0604000000000000"/>
                  </a:rPr>
                  <a:t>Softmax </a:t>
                </a:r>
                <a:r>
                  <a:rPr lang="ko-KR" altLang="en-US" dirty="0">
                    <a:latin typeface="맑은 고딕" panose="020D0604000000000000"/>
                  </a:rPr>
                  <a:t>와 </a:t>
                </a:r>
                <a:r>
                  <a:rPr lang="en-US" altLang="ko-KR" dirty="0">
                    <a:latin typeface="맑은 고딕" panose="020D0604000000000000"/>
                  </a:rPr>
                  <a:t>FC </a:t>
                </a:r>
                <a:r>
                  <a:rPr lang="ko-KR" altLang="en-US" dirty="0">
                    <a:latin typeface="맑은 고딕" panose="020D0604000000000000"/>
                  </a:rPr>
                  <a:t>사이의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맑은 고딕" panose="020D0604000000000000"/>
                  </a:rPr>
                  <a:t>유도</a:t>
                </a:r>
                <a:r>
                  <a:rPr lang="en-US" altLang="ko-KR" dirty="0">
                    <a:latin typeface="맑은 고딕" panose="020D0604000000000000"/>
                  </a:rPr>
                  <a:t>.</a:t>
                </a:r>
              </a:p>
            </p:txBody>
          </p:sp>
        </mc:Choice>
        <mc:Fallback xmlns=""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DAF18241-6BAF-46DF-8547-987BB5A38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23" y="1514426"/>
                <a:ext cx="7132320" cy="374526"/>
              </a:xfrm>
              <a:prstGeom prst="rect">
                <a:avLst/>
              </a:prstGeom>
              <a:blipFill>
                <a:blip r:embed="rId4"/>
                <a:stretch>
                  <a:fillRect l="-513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" name="그림 183">
            <a:extLst>
              <a:ext uri="{FF2B5EF4-FFF2-40B4-BE49-F238E27FC236}">
                <a16:creationId xmlns:a16="http://schemas.microsoft.com/office/drawing/2014/main" id="{0BF0EE45-F908-4497-8C70-6024DF81EE2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95772">
            <a:off x="515457" y="2182239"/>
            <a:ext cx="9176502" cy="4052658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69D8FC7-5471-4DF4-8085-6C3673AAF20B}"/>
              </a:ext>
            </a:extLst>
          </p:cNvPr>
          <p:cNvCxnSpPr/>
          <p:nvPr/>
        </p:nvCxnSpPr>
        <p:spPr>
          <a:xfrm flipH="1">
            <a:off x="5570220" y="3771900"/>
            <a:ext cx="5562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4E8641-4D28-4214-B057-B7B0F0A18B00}"/>
              </a:ext>
            </a:extLst>
          </p:cNvPr>
          <p:cNvCxnSpPr/>
          <p:nvPr/>
        </p:nvCxnSpPr>
        <p:spPr>
          <a:xfrm flipH="1">
            <a:off x="5570220" y="4389120"/>
            <a:ext cx="5562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B68BE7-2F57-4DA4-93B0-80E46506C90F}"/>
              </a:ext>
            </a:extLst>
          </p:cNvPr>
          <p:cNvCxnSpPr/>
          <p:nvPr/>
        </p:nvCxnSpPr>
        <p:spPr>
          <a:xfrm flipH="1">
            <a:off x="5570220" y="5036820"/>
            <a:ext cx="5562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BADB9F1-2F78-4060-946E-7E07C9D8DC5F}"/>
                  </a:ext>
                </a:extLst>
              </p:cNvPr>
              <p:cNvSpPr/>
              <p:nvPr/>
            </p:nvSpPr>
            <p:spPr>
              <a:xfrm>
                <a:off x="7798683" y="2858025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BADB9F1-2F78-4060-946E-7E07C9D8D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683" y="2858025"/>
                <a:ext cx="38023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A81702A-665E-4C23-AF88-5E98BD4D4E3B}"/>
                  </a:ext>
                </a:extLst>
              </p:cNvPr>
              <p:cNvSpPr/>
              <p:nvPr/>
            </p:nvSpPr>
            <p:spPr>
              <a:xfrm>
                <a:off x="8651867" y="2851085"/>
                <a:ext cx="378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A81702A-665E-4C23-AF88-5E98BD4D4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867" y="2851085"/>
                <a:ext cx="3786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ABFEC4-0BD4-4AAC-A9CB-ECEB9E2D60ED}"/>
                  </a:ext>
                </a:extLst>
              </p:cNvPr>
              <p:cNvSpPr txBox="1"/>
              <p:nvPr/>
            </p:nvSpPr>
            <p:spPr>
              <a:xfrm>
                <a:off x="5498735" y="3777496"/>
                <a:ext cx="771365" cy="1766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1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sz="11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1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1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ko-KR" altLang="en-US" sz="11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ABFEC4-0BD4-4AAC-A9CB-ECEB9E2D6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735" y="3777496"/>
                <a:ext cx="771365" cy="176651"/>
              </a:xfrm>
              <a:prstGeom prst="rect">
                <a:avLst/>
              </a:prstGeom>
              <a:blipFill>
                <a:blip r:embed="rId8"/>
                <a:stretch>
                  <a:fillRect l="-3150" r="-3150"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021600-1D35-4A93-A834-D646541A262F}"/>
                  </a:ext>
                </a:extLst>
              </p:cNvPr>
              <p:cNvSpPr txBox="1"/>
              <p:nvPr/>
            </p:nvSpPr>
            <p:spPr>
              <a:xfrm>
                <a:off x="5570220" y="5087949"/>
                <a:ext cx="665567" cy="1766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ko-KR" sz="11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1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1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1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ko-KR" altLang="en-US" sz="11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021600-1D35-4A93-A834-D646541A2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220" y="5087949"/>
                <a:ext cx="665567" cy="176651"/>
              </a:xfrm>
              <a:prstGeom prst="rect">
                <a:avLst/>
              </a:prstGeom>
              <a:blipFill>
                <a:blip r:embed="rId9"/>
                <a:stretch>
                  <a:fillRect l="-4587" r="-4587"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9D099C-D08C-424C-A5EF-175906551ECD}"/>
                  </a:ext>
                </a:extLst>
              </p:cNvPr>
              <p:cNvSpPr txBox="1"/>
              <p:nvPr/>
            </p:nvSpPr>
            <p:spPr>
              <a:xfrm>
                <a:off x="5570220" y="4445307"/>
                <a:ext cx="665567" cy="1766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1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1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1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1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ko-KR" altLang="en-US" sz="11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9D099C-D08C-424C-A5EF-175906551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220" y="4445307"/>
                <a:ext cx="665567" cy="176651"/>
              </a:xfrm>
              <a:prstGeom prst="rect">
                <a:avLst/>
              </a:prstGeom>
              <a:blipFill>
                <a:blip r:embed="rId10"/>
                <a:stretch>
                  <a:fillRect l="-4587" r="-4587"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5EDA00-0CD3-460F-877C-2106D40D658C}"/>
                  </a:ext>
                </a:extLst>
              </p:cNvPr>
              <p:cNvSpPr txBox="1"/>
              <p:nvPr/>
            </p:nvSpPr>
            <p:spPr>
              <a:xfrm>
                <a:off x="2382132" y="5720435"/>
                <a:ext cx="1416413" cy="6755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altLang="ko-KR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5EDA00-0CD3-460F-877C-2106D40D6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32" y="5720435"/>
                <a:ext cx="1416413" cy="675506"/>
              </a:xfrm>
              <a:prstGeom prst="rect">
                <a:avLst/>
              </a:prstGeom>
              <a:blipFill>
                <a:blip r:embed="rId11"/>
                <a:stretch>
                  <a:fillRect b="-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E7EA632-F1C2-493F-983A-540EB9C2B1B9}"/>
                  </a:ext>
                </a:extLst>
              </p:cNvPr>
              <p:cNvSpPr txBox="1"/>
              <p:nvPr/>
            </p:nvSpPr>
            <p:spPr>
              <a:xfrm>
                <a:off x="5509260" y="5687928"/>
                <a:ext cx="2117503" cy="713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ko-KR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ko-KR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E7EA632-F1C2-493F-983A-540EB9C2B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260" y="5687928"/>
                <a:ext cx="2117503" cy="7139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9506FD-C2EB-480C-812D-02AEE3343B76}"/>
              </a:ext>
            </a:extLst>
          </p:cNvPr>
          <p:cNvSpPr/>
          <p:nvPr/>
        </p:nvSpPr>
        <p:spPr>
          <a:xfrm>
            <a:off x="1668780" y="3155277"/>
            <a:ext cx="2788063" cy="3306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EA45C2-A773-494B-B8FC-3C5DE90DF393}"/>
              </a:ext>
            </a:extLst>
          </p:cNvPr>
          <p:cNvSpPr/>
          <p:nvPr/>
        </p:nvSpPr>
        <p:spPr>
          <a:xfrm>
            <a:off x="4862202" y="3155277"/>
            <a:ext cx="3176257" cy="3306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7531F7-B73E-4151-8BC5-A0019C3D3192}"/>
              </a:ext>
            </a:extLst>
          </p:cNvPr>
          <p:cNvSpPr/>
          <p:nvPr/>
        </p:nvSpPr>
        <p:spPr>
          <a:xfrm>
            <a:off x="1203960" y="4251960"/>
            <a:ext cx="525780" cy="193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00B54F-ED3E-469D-83C7-1C41A4A91909}"/>
              </a:ext>
            </a:extLst>
          </p:cNvPr>
          <p:cNvSpPr/>
          <p:nvPr/>
        </p:nvSpPr>
        <p:spPr>
          <a:xfrm>
            <a:off x="1203960" y="4826305"/>
            <a:ext cx="525780" cy="193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A5D329-0E50-4449-92D1-4F273216DAA9}"/>
              </a:ext>
            </a:extLst>
          </p:cNvPr>
          <p:cNvSpPr/>
          <p:nvPr/>
        </p:nvSpPr>
        <p:spPr>
          <a:xfrm>
            <a:off x="1203960" y="5397980"/>
            <a:ext cx="525780" cy="193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813A2F-0DCC-4D8F-A80C-74D87A40A9B2}"/>
                  </a:ext>
                </a:extLst>
              </p:cNvPr>
              <p:cNvSpPr txBox="1"/>
              <p:nvPr/>
            </p:nvSpPr>
            <p:spPr>
              <a:xfrm>
                <a:off x="790549" y="4227393"/>
                <a:ext cx="404085" cy="1766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1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1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813A2F-0DCC-4D8F-A80C-74D87A40A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49" y="4227393"/>
                <a:ext cx="404085" cy="176651"/>
              </a:xfrm>
              <a:prstGeom prst="rect">
                <a:avLst/>
              </a:prstGeom>
              <a:blipFill>
                <a:blip r:embed="rId13"/>
                <a:stretch>
                  <a:fillRect l="-9091" r="-3030"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62FE3C4-EF10-459B-A940-D9924D4D6A3E}"/>
                  </a:ext>
                </a:extLst>
              </p:cNvPr>
              <p:cNvSpPr txBox="1"/>
              <p:nvPr/>
            </p:nvSpPr>
            <p:spPr>
              <a:xfrm>
                <a:off x="790549" y="4826235"/>
                <a:ext cx="404085" cy="1766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1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1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62FE3C4-EF10-459B-A940-D9924D4D6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49" y="4826235"/>
                <a:ext cx="404085" cy="176651"/>
              </a:xfrm>
              <a:prstGeom prst="rect">
                <a:avLst/>
              </a:prstGeom>
              <a:blipFill>
                <a:blip r:embed="rId14"/>
                <a:stretch>
                  <a:fillRect l="-9091" r="-3030"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0BCEA9-6CA5-4D21-B972-ACCAA69D47E8}"/>
                  </a:ext>
                </a:extLst>
              </p:cNvPr>
              <p:cNvSpPr txBox="1"/>
              <p:nvPr/>
            </p:nvSpPr>
            <p:spPr>
              <a:xfrm>
                <a:off x="790549" y="5394772"/>
                <a:ext cx="404085" cy="1766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1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ko-KR" sz="11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1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0BCEA9-6CA5-4D21-B972-ACCAA69D4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49" y="5394772"/>
                <a:ext cx="404085" cy="176651"/>
              </a:xfrm>
              <a:prstGeom prst="rect">
                <a:avLst/>
              </a:prstGeom>
              <a:blipFill>
                <a:blip r:embed="rId15"/>
                <a:stretch>
                  <a:fillRect l="-9091" r="-3030"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981E1958-39A0-495A-BAA0-6EAFC4771EA9}"/>
              </a:ext>
            </a:extLst>
          </p:cNvPr>
          <p:cNvSpPr/>
          <p:nvPr/>
        </p:nvSpPr>
        <p:spPr>
          <a:xfrm>
            <a:off x="5570887" y="6627502"/>
            <a:ext cx="357311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24292E"/>
                </a:solidFill>
              </a:rPr>
              <a:t>밑바닥부터 시작하는 </a:t>
            </a:r>
            <a:r>
              <a:rPr lang="ko-KR" altLang="en-US" sz="900" dirty="0" err="1">
                <a:solidFill>
                  <a:srgbClr val="24292E"/>
                </a:solidFill>
              </a:rPr>
              <a:t>딥러닝</a:t>
            </a:r>
            <a:r>
              <a:rPr lang="en-US" altLang="ko-KR" sz="900" dirty="0">
                <a:solidFill>
                  <a:srgbClr val="24292E"/>
                </a:solidFill>
              </a:rPr>
              <a:t>, p291~p299, </a:t>
            </a:r>
            <a:r>
              <a:rPr lang="ko-KR" altLang="en-US" sz="900" dirty="0">
                <a:solidFill>
                  <a:srgbClr val="24292E"/>
                </a:solidFill>
              </a:rPr>
              <a:t>사이토 고키</a:t>
            </a:r>
            <a:r>
              <a:rPr lang="en-US" altLang="ko-KR" sz="900" dirty="0">
                <a:solidFill>
                  <a:srgbClr val="24292E"/>
                </a:solidFill>
              </a:rPr>
              <a:t>, </a:t>
            </a:r>
            <a:r>
              <a:rPr lang="ko-KR" altLang="en-US" sz="900" dirty="0" err="1">
                <a:solidFill>
                  <a:srgbClr val="24292E"/>
                </a:solidFill>
              </a:rPr>
              <a:t>한빛미디어</a:t>
            </a:r>
            <a:endParaRPr lang="ko-KR" altLang="en-US" sz="900" b="0" i="0" dirty="0">
              <a:solidFill>
                <a:srgbClr val="24292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7297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/>
      <p:bldP spid="4" grpId="0"/>
      <p:bldP spid="17" grpId="0"/>
      <p:bldP spid="18" grpId="0"/>
      <p:bldP spid="19" grpId="0"/>
      <p:bldP spid="19" grpId="1"/>
      <p:bldP spid="20" grpId="0"/>
      <p:bldP spid="20" grpId="1"/>
      <p:bldP spid="15" grpId="0" animBg="1"/>
      <p:bldP spid="15" grpId="1" animBg="1"/>
      <p:bldP spid="23" grpId="0" animBg="1"/>
      <p:bldP spid="23" grpId="1" animBg="1"/>
      <p:bldP spid="21" grpId="0" animBg="1"/>
      <p:bldP spid="21" grpId="1" animBg="1"/>
      <p:bldP spid="25" grpId="0" animBg="1"/>
      <p:bldP spid="25" grpId="1" animBg="1"/>
      <p:bldP spid="26" grpId="0" animBg="1"/>
      <p:bldP spid="26" grpId="1" animBg="1"/>
      <p:bldP spid="27" grpId="0"/>
      <p:bldP spid="27" grpId="1"/>
      <p:bldP spid="28" grpId="0"/>
      <p:bldP spid="28" grpId="1"/>
      <p:bldP spid="29" grpId="0"/>
      <p:bldP spid="2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72ABD1EA-A4B9-4B55-AA39-7D718A0F29CA}"/>
              </a:ext>
            </a:extLst>
          </p:cNvPr>
          <p:cNvSpPr/>
          <p:nvPr/>
        </p:nvSpPr>
        <p:spPr>
          <a:xfrm>
            <a:off x="7153613" y="2190279"/>
            <a:ext cx="429470" cy="4041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8E73873-DCB1-4D15-9830-3F29AFC7F657}"/>
              </a:ext>
            </a:extLst>
          </p:cNvPr>
          <p:cNvSpPr/>
          <p:nvPr/>
        </p:nvSpPr>
        <p:spPr>
          <a:xfrm>
            <a:off x="3109327" y="3964622"/>
            <a:ext cx="285260" cy="404178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832E202-C43D-4253-B91C-48D03FB742A5}"/>
              </a:ext>
            </a:extLst>
          </p:cNvPr>
          <p:cNvSpPr/>
          <p:nvPr/>
        </p:nvSpPr>
        <p:spPr>
          <a:xfrm>
            <a:off x="1372581" y="3162300"/>
            <a:ext cx="570519" cy="685800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3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Backpropagation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Backpropagation(1) : Cost Function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E3ADC712-0557-43AB-A857-2747DDDA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89F7011B-43D3-4369-9A13-6F60E593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27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DAF18241-6BAF-46DF-8547-987BB5A3850B}"/>
                  </a:ext>
                </a:extLst>
              </p:cNvPr>
              <p:cNvSpPr/>
              <p:nvPr/>
            </p:nvSpPr>
            <p:spPr>
              <a:xfrm>
                <a:off x="770723" y="1493978"/>
                <a:ext cx="7132320" cy="497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맑은 고딕" panose="020D0604000000000000"/>
                    <a:ea typeface="맑은 고딕" panose="020D0604000000000000"/>
                  </a:rPr>
                  <a:t>FC </a:t>
                </a:r>
                <a:r>
                  <a:rPr lang="ko-KR" altLang="en-US" dirty="0">
                    <a:latin typeface="맑은 고딕" panose="020D0604000000000000"/>
                    <a:ea typeface="맑은 고딕" panose="020D0604000000000000"/>
                  </a:rPr>
                  <a:t>내부에서의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D0604000000000000"/>
                          </a:rPr>
                        </m:ctrlPr>
                      </m:sSub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  <a:ea typeface="맑은 고딕" panose="020D0604000000000000"/>
                          </a:rPr>
                          <m:t>𝜹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D0604000000000000"/>
                          </a:rPr>
                          <m:t>𝑭𝑪</m:t>
                        </m:r>
                      </m:sub>
                    </m:sSub>
                  </m:oMath>
                </a14:m>
                <a:r>
                  <a:rPr lang="ko-KR" altLang="en-US" b="1" dirty="0">
                    <a:latin typeface="맑은 고딕" panose="020D0604000000000000"/>
                    <a:ea typeface="맑은 고딕" panose="020D0604000000000000"/>
                  </a:rPr>
                  <a:t> </a:t>
                </a:r>
                <a:r>
                  <a:rPr lang="ko-KR" altLang="en-US" dirty="0">
                    <a:latin typeface="맑은 고딕" panose="020D0604000000000000"/>
                    <a:ea typeface="맑은 고딕" panose="020D0604000000000000"/>
                  </a:rPr>
                  <a:t>및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D0604000000000000"/>
                          </a:rPr>
                        </m:ctrlPr>
                      </m:fPr>
                      <m:num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D0604000000000000"/>
                          </a:rPr>
                          <m:t>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D0604000000000000"/>
                          </a:rPr>
                          <m:t>𝑬</m:t>
                        </m:r>
                      </m:num>
                      <m:den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D0604000000000000"/>
                          </a:rPr>
                          <m:t>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 panose="020D0604000000000000"/>
                          </a:rPr>
                          <m:t>𝒘</m:t>
                        </m:r>
                      </m:den>
                    </m:f>
                  </m:oMath>
                </a14:m>
                <a:r>
                  <a:rPr lang="ko-KR" altLang="en-US" b="1" dirty="0">
                    <a:latin typeface="맑은 고딕" panose="020D0604000000000000"/>
                    <a:ea typeface="맑은 고딕" panose="020D0604000000000000"/>
                  </a:rPr>
                  <a:t> </a:t>
                </a:r>
                <a:r>
                  <a:rPr lang="ko-KR" altLang="en-US" dirty="0">
                    <a:latin typeface="맑은 고딕" panose="020D0604000000000000"/>
                    <a:ea typeface="맑은 고딕" panose="020D0604000000000000"/>
                  </a:rPr>
                  <a:t>유도</a:t>
                </a:r>
                <a:r>
                  <a:rPr lang="en-US" altLang="ko-KR" dirty="0">
                    <a:latin typeface="맑은 고딕" panose="020D0604000000000000"/>
                    <a:ea typeface="맑은 고딕" panose="020D0604000000000000"/>
                  </a:rPr>
                  <a:t>.</a:t>
                </a:r>
                <a:r>
                  <a:rPr lang="ko-KR" altLang="en-US" dirty="0">
                    <a:latin typeface="맑은 고딕" panose="020D0604000000000000"/>
                    <a:ea typeface="맑은 고딕" panose="020D0604000000000000"/>
                  </a:rPr>
                  <a:t>  </a:t>
                </a:r>
              </a:p>
            </p:txBody>
          </p:sp>
        </mc:Choice>
        <mc:Fallback xmlns=""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DAF18241-6BAF-46DF-8547-987BB5A38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23" y="1493978"/>
                <a:ext cx="7132320" cy="497059"/>
              </a:xfrm>
              <a:prstGeom prst="rect">
                <a:avLst/>
              </a:prstGeom>
              <a:blipFill>
                <a:blip r:embed="rId3"/>
                <a:stretch>
                  <a:fillRect l="-513"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0747B4E8-5179-4E95-9655-DE3EF3EF15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2581" y="2587942"/>
                <a:ext cx="5127273" cy="402336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1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1440" marR="0" lvl="0" indent="-91440" algn="l" defTabSz="914400" rtl="0" eaLnBrk="1" fontAlgn="auto" latinLnBrk="1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Calibri" panose="020F0502020204030204" pitchFamily="34" charset="0"/>
                  <a:buChar char=" 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 - </a:t>
                </a:r>
                <a14:m>
                  <m:oMath xmlns:m="http://schemas.openxmlformats.org/officeDocument/2006/math">
                    <m:r>
                      <a:rPr kumimoji="0" lang="ko-KR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r>
                      <a:rPr kumimoji="0" lang="en-US" altLang="ko-K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∗</m:t>
                    </m:r>
                    <m:f>
                      <m:fPr>
                        <m:ctrlP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𝐸</m:t>
                        </m:r>
                      </m:num>
                      <m:den>
                        <m:r>
                          <a:rPr kumimoji="0" lang="ko-KR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</a:p>
              <a:p>
                <a:pPr marL="91440" marR="0" lvl="0" indent="-91440" algn="l" defTabSz="914400" rtl="0" eaLnBrk="1" fontAlgn="auto" latinLnBrk="1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Calibri" panose="020F0502020204030204" pitchFamily="34" charset="0"/>
                  <a:buChar char=" "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𝐸</m:t>
                        </m:r>
                      </m:num>
                      <m:den>
                        <m:r>
                          <a:rPr kumimoji="0" lang="ko-KR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kumimoji="0" lang="en-US" altLang="ko-K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𝐸</m:t>
                        </m:r>
                      </m:num>
                      <m:den>
                        <m:r>
                          <a:rPr kumimoji="0" lang="ko-KR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𝑂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𝑂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ko-KR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ko-KR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91440" marR="0" lvl="0" indent="-91440" algn="l" defTabSz="914400" rtl="0" eaLnBrk="1" fontAlgn="auto" latinLnBrk="1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Calibri" panose="020F0502020204030204" pitchFamily="34" charset="0"/>
                  <a:buChar char=" "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𝐸</m:t>
                        </m:r>
                      </m:num>
                      <m:den>
                        <m:r>
                          <a:rPr kumimoji="0" lang="ko-KR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𝑂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𝑂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ko-KR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𝐸</m:t>
                        </m:r>
                      </m:num>
                      <m:den>
                        <m:r>
                          <a:rPr kumimoji="0" lang="ko-KR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0" lang="en-US" altLang="ko-K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ko-KR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91440" marR="0" lvl="0" indent="-91440" algn="l" defTabSz="914400" rtl="0" eaLnBrk="1" fontAlgn="auto" latinLnBrk="1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Calibri" panose="020F0502020204030204" pitchFamily="34" charset="0"/>
                  <a:buChar char=" "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kumimoji="0" lang="ko-KR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altLang="ko-KR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>
                                    <a:lumMod val="75000"/>
                                    <a:lumOff val="2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kumimoji="0" lang="en-US" altLang="ko-K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𝑂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91440" marR="0" lvl="0" indent="-91440" algn="l" defTabSz="914400" rtl="0" eaLnBrk="1" fontAlgn="auto" latinLnBrk="1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Calibri" panose="020F0502020204030204" pitchFamily="34" charset="0"/>
                  <a:buChar char=" 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 - </a:t>
                </a:r>
                <a14:m>
                  <m:oMath xmlns:m="http://schemas.openxmlformats.org/officeDocument/2006/math">
                    <m:r>
                      <a:rPr kumimoji="0" lang="ko-KR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𝜂</m:t>
                    </m:r>
                    <m:r>
                      <a:rPr kumimoji="0" lang="en-US" altLang="ko-K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∗</m:t>
                    </m:r>
                    <m:sSub>
                      <m:sSubPr>
                        <m:ctrlPr>
                          <a:rPr kumimoji="0" lang="en-US" altLang="ko-KR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en-US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𝛿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altLang="ko-KR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∗</m:t>
                    </m:r>
                    <m:sSub>
                      <m:sSubPr>
                        <m:ctrlP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𝑂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0747B4E8-5179-4E95-9655-DE3EF3EF1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581" y="2587942"/>
                <a:ext cx="5127273" cy="40233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674853D3-23A7-4AF0-9806-85521701A3C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218" y="2568300"/>
            <a:ext cx="4708637" cy="3316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D4D54D3-2881-492B-A873-69DBA02A7C6C}"/>
                  </a:ext>
                </a:extLst>
              </p:cNvPr>
              <p:cNvSpPr/>
              <p:nvPr/>
            </p:nvSpPr>
            <p:spPr>
              <a:xfrm>
                <a:off x="7066886" y="2176959"/>
                <a:ext cx="6061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ko-K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𝑭𝑪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D4D54D3-2881-492B-A873-69DBA02A7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886" y="2176959"/>
                <a:ext cx="606192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69F7FB2-622C-43C5-87CD-0E7EA728CFF5}"/>
              </a:ext>
            </a:extLst>
          </p:cNvPr>
          <p:cNvCxnSpPr>
            <a:cxnSpLocks/>
          </p:cNvCxnSpPr>
          <p:nvPr/>
        </p:nvCxnSpPr>
        <p:spPr>
          <a:xfrm flipH="1" flipV="1">
            <a:off x="5691152" y="2374770"/>
            <a:ext cx="1272861" cy="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92F402B-8CFA-4102-A751-8A902E71E1C7}"/>
              </a:ext>
            </a:extLst>
          </p:cNvPr>
          <p:cNvSpPr/>
          <p:nvPr/>
        </p:nvSpPr>
        <p:spPr>
          <a:xfrm>
            <a:off x="4953000" y="2056076"/>
            <a:ext cx="546618" cy="658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F3CB764-54D2-48AF-9E74-09C1FB4B5986}"/>
                  </a:ext>
                </a:extLst>
              </p:cNvPr>
              <p:cNvSpPr/>
              <p:nvPr/>
            </p:nvSpPr>
            <p:spPr>
              <a:xfrm>
                <a:off x="4872037" y="2036349"/>
                <a:ext cx="708784" cy="701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ko-KR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F3CB764-54D2-48AF-9E74-09C1FB4B5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037" y="2036349"/>
                <a:ext cx="708784" cy="7011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849273-1EF2-48EF-A270-D61961AE698E}"/>
              </a:ext>
            </a:extLst>
          </p:cNvPr>
          <p:cNvSpPr/>
          <p:nvPr/>
        </p:nvSpPr>
        <p:spPr>
          <a:xfrm>
            <a:off x="4114376" y="6627502"/>
            <a:ext cx="5441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24292E"/>
                </a:solidFill>
              </a:rPr>
              <a:t>https://github.com/roomylee/deep-learning-seminar/tree/master/01.%20MLP%20%26%20FFNN</a:t>
            </a:r>
            <a:endParaRPr lang="ko-KR" altLang="en-US" sz="900" b="0" i="0" dirty="0">
              <a:solidFill>
                <a:srgbClr val="24292E"/>
              </a:solidFill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E21ADB-84EE-425A-B7EE-8225A06DA943}"/>
              </a:ext>
            </a:extLst>
          </p:cNvPr>
          <p:cNvSpPr/>
          <p:nvPr/>
        </p:nvSpPr>
        <p:spPr>
          <a:xfrm>
            <a:off x="8325716" y="2190279"/>
            <a:ext cx="429470" cy="4041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202A21A-21DA-4CCF-8FD8-028614851E28}"/>
                  </a:ext>
                </a:extLst>
              </p:cNvPr>
              <p:cNvSpPr/>
              <p:nvPr/>
            </p:nvSpPr>
            <p:spPr>
              <a:xfrm>
                <a:off x="8238989" y="2176959"/>
                <a:ext cx="6061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ko-K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𝑭𝑪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202A21A-21DA-4CCF-8FD8-028614851E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989" y="2176959"/>
                <a:ext cx="606192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D66F61-6CD1-46D8-B6C3-2702C5F4C6AD}"/>
              </a:ext>
            </a:extLst>
          </p:cNvPr>
          <p:cNvCxnSpPr>
            <a:cxnSpLocks/>
          </p:cNvCxnSpPr>
          <p:nvPr/>
        </p:nvCxnSpPr>
        <p:spPr>
          <a:xfrm flipH="1">
            <a:off x="7738766" y="2374770"/>
            <a:ext cx="364836" cy="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433CB40-807C-494C-A318-56CDB44044E5}"/>
              </a:ext>
            </a:extLst>
          </p:cNvPr>
          <p:cNvSpPr/>
          <p:nvPr/>
        </p:nvSpPr>
        <p:spPr>
          <a:xfrm>
            <a:off x="7000613" y="2056076"/>
            <a:ext cx="546618" cy="658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51405B4-4C4F-4A6C-A771-AB47FEC743C2}"/>
                  </a:ext>
                </a:extLst>
              </p:cNvPr>
              <p:cNvSpPr/>
              <p:nvPr/>
            </p:nvSpPr>
            <p:spPr>
              <a:xfrm>
                <a:off x="6901362" y="2036349"/>
                <a:ext cx="748859" cy="701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ko-KR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51405B4-4C4F-4A6C-A771-AB47FEC74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362" y="2036349"/>
                <a:ext cx="748859" cy="7011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D9D717-AACE-46FC-B2E0-B671366AF7BA}"/>
              </a:ext>
            </a:extLst>
          </p:cNvPr>
          <p:cNvSpPr/>
          <p:nvPr/>
        </p:nvSpPr>
        <p:spPr>
          <a:xfrm>
            <a:off x="5151592" y="2190279"/>
            <a:ext cx="429470" cy="4041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BD6237D-ECE2-45A6-87B4-11B0D5221FCB}"/>
                  </a:ext>
                </a:extLst>
              </p:cNvPr>
              <p:cNvSpPr/>
              <p:nvPr/>
            </p:nvSpPr>
            <p:spPr>
              <a:xfrm>
                <a:off x="5064865" y="2176959"/>
                <a:ext cx="6061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ko-K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𝑭𝑪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BD6237D-ECE2-45A6-87B4-11B0D5221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865" y="2176959"/>
                <a:ext cx="606192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400F25B-C1C2-42A4-95D2-D10FE2249549}"/>
              </a:ext>
            </a:extLst>
          </p:cNvPr>
          <p:cNvCxnSpPr>
            <a:cxnSpLocks/>
          </p:cNvCxnSpPr>
          <p:nvPr/>
        </p:nvCxnSpPr>
        <p:spPr>
          <a:xfrm flipH="1" flipV="1">
            <a:off x="4418387" y="2374771"/>
            <a:ext cx="543606" cy="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0867E98-8E23-4834-99BE-0590BFB61D6C}"/>
              </a:ext>
            </a:extLst>
          </p:cNvPr>
          <p:cNvSpPr/>
          <p:nvPr/>
        </p:nvSpPr>
        <p:spPr>
          <a:xfrm>
            <a:off x="3728338" y="2056076"/>
            <a:ext cx="546618" cy="658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AA1058E-C04F-40D1-9AD1-C6F5131B720F}"/>
                  </a:ext>
                </a:extLst>
              </p:cNvPr>
              <p:cNvSpPr/>
              <p:nvPr/>
            </p:nvSpPr>
            <p:spPr>
              <a:xfrm>
                <a:off x="3638231" y="2036349"/>
                <a:ext cx="748858" cy="665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ko-KR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AA1058E-C04F-40D1-9AD1-C6F5131B7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231" y="2036349"/>
                <a:ext cx="748858" cy="6656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8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4" grpId="0"/>
      <p:bldP spid="4" grpId="1"/>
      <p:bldP spid="62" grpId="0" animBg="1"/>
      <p:bldP spid="62" grpId="1" animBg="1"/>
      <p:bldP spid="55" grpId="0"/>
      <p:bldP spid="55" grpId="1"/>
      <p:bldP spid="23" grpId="0" animBg="1"/>
      <p:bldP spid="23" grpId="1" animBg="1"/>
      <p:bldP spid="24" grpId="0"/>
      <p:bldP spid="24" grpId="1"/>
      <p:bldP spid="26" grpId="0" animBg="1"/>
      <p:bldP spid="26" grpId="1" animBg="1"/>
      <p:bldP spid="27" grpId="0"/>
      <p:bldP spid="27" grpId="1"/>
      <p:bldP spid="28" grpId="0" animBg="1"/>
      <p:bldP spid="29" grpId="0"/>
      <p:bldP spid="32" grpId="0" animBg="1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3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Backpropagation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Backpropagation(1) : Cost Function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E3ADC712-0557-43AB-A857-2747DDDA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89F7011B-43D3-4369-9A13-6F60E593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AF18241-6BAF-46DF-8547-987BB5A3850B}"/>
              </a:ext>
            </a:extLst>
          </p:cNvPr>
          <p:cNvSpPr/>
          <p:nvPr/>
        </p:nvSpPr>
        <p:spPr>
          <a:xfrm>
            <a:off x="770723" y="1431834"/>
            <a:ext cx="713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Feature learning </a:t>
            </a: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에서의 </a:t>
            </a: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Backpropagation </a:t>
            </a: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진행</a:t>
            </a: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 </a:t>
            </a:r>
            <a:endParaRPr lang="ko-KR" altLang="en-US" dirty="0">
              <a:latin typeface="맑은 고딕" panose="020D0604000000000000"/>
              <a:ea typeface="맑은 고딕" panose="020D0604000000000000"/>
            </a:endParaRPr>
          </a:p>
        </p:txBody>
      </p:sp>
      <p:pic>
        <p:nvPicPr>
          <p:cNvPr id="7170" name="Picture 2" descr="https://metamath1.github.io/cnn/images/fig1.png">
            <a:extLst>
              <a:ext uri="{FF2B5EF4-FFF2-40B4-BE49-F238E27FC236}">
                <a16:creationId xmlns:a16="http://schemas.microsoft.com/office/drawing/2014/main" id="{86ED5631-7A7A-417F-A70E-50644886D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153133"/>
            <a:ext cx="914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F3B45C-FB9D-4E22-95BE-32A7C8DB110A}"/>
                  </a:ext>
                </a:extLst>
              </p:cNvPr>
              <p:cNvSpPr txBox="1"/>
              <p:nvPr/>
            </p:nvSpPr>
            <p:spPr>
              <a:xfrm>
                <a:off x="8273014" y="3223959"/>
                <a:ext cx="269817" cy="25064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p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p>
                      </m:sSup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F3B45C-FB9D-4E22-95BE-32A7C8DB1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014" y="3223959"/>
                <a:ext cx="269817" cy="250646"/>
              </a:xfrm>
              <a:prstGeom prst="rect">
                <a:avLst/>
              </a:prstGeom>
              <a:blipFill>
                <a:blip r:embed="rId4"/>
                <a:stretch>
                  <a:fillRect l="-15909" r="-6818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B99F48-FB39-4143-AB6F-D00567B44232}"/>
                  </a:ext>
                </a:extLst>
              </p:cNvPr>
              <p:cNvSpPr txBox="1"/>
              <p:nvPr/>
            </p:nvSpPr>
            <p:spPr>
              <a:xfrm>
                <a:off x="7463307" y="3060339"/>
                <a:ext cx="439736" cy="25551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p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B99F48-FB39-4143-AB6F-D00567B44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307" y="3060339"/>
                <a:ext cx="439736" cy="255519"/>
              </a:xfrm>
              <a:prstGeom prst="rect">
                <a:avLst/>
              </a:prstGeom>
              <a:blipFill>
                <a:blip r:embed="rId5"/>
                <a:stretch>
                  <a:fillRect l="-9722" t="-2381" r="-2778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CC755A-4C84-4039-8F0F-9BB7061B8740}"/>
                  </a:ext>
                </a:extLst>
              </p:cNvPr>
              <p:cNvSpPr txBox="1"/>
              <p:nvPr/>
            </p:nvSpPr>
            <p:spPr>
              <a:xfrm>
                <a:off x="5314973" y="3060339"/>
                <a:ext cx="240963" cy="25551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p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p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CC755A-4C84-4039-8F0F-9BB7061B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73" y="3060339"/>
                <a:ext cx="240963" cy="255519"/>
              </a:xfrm>
              <a:prstGeom prst="rect">
                <a:avLst/>
              </a:prstGeom>
              <a:blipFill>
                <a:blip r:embed="rId6"/>
                <a:stretch>
                  <a:fillRect l="-17949" t="-2381" r="-769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9ED9E1-BD73-4C48-98BE-7AF4B975D167}"/>
                  </a:ext>
                </a:extLst>
              </p:cNvPr>
              <p:cNvSpPr txBox="1"/>
              <p:nvPr/>
            </p:nvSpPr>
            <p:spPr>
              <a:xfrm>
                <a:off x="2490734" y="5031751"/>
                <a:ext cx="396455" cy="47134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p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9ED9E1-BD73-4C48-98BE-7AF4B975D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734" y="5031751"/>
                <a:ext cx="396455" cy="4713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C5C5B5A-2C8B-40F1-A053-82D4A2B8B8E9}"/>
                  </a:ext>
                </a:extLst>
              </p:cNvPr>
              <p:cNvSpPr txBox="1"/>
              <p:nvPr/>
            </p:nvSpPr>
            <p:spPr>
              <a:xfrm>
                <a:off x="1953962" y="5031671"/>
                <a:ext cx="449354" cy="47134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C5C5B5A-2C8B-40F1-A053-82D4A2B8B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962" y="5031671"/>
                <a:ext cx="449354" cy="4713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572E76-52A6-40D8-B8B8-6ACDEC31B59E}"/>
                  </a:ext>
                </a:extLst>
              </p:cNvPr>
              <p:cNvSpPr txBox="1"/>
              <p:nvPr/>
            </p:nvSpPr>
            <p:spPr>
              <a:xfrm>
                <a:off x="5741866" y="5014813"/>
                <a:ext cx="595228" cy="47134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p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572E76-52A6-40D8-B8B8-6ACDEC31B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866" y="5014813"/>
                <a:ext cx="595228" cy="4713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041FBA-1189-4E54-A179-4D7910E39231}"/>
                  </a:ext>
                </a:extLst>
              </p:cNvPr>
              <p:cNvSpPr txBox="1"/>
              <p:nvPr/>
            </p:nvSpPr>
            <p:spPr>
              <a:xfrm>
                <a:off x="5052551" y="5014733"/>
                <a:ext cx="648126" cy="47134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041FBA-1189-4E54-A179-4D7910E39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551" y="5014733"/>
                <a:ext cx="648126" cy="4713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127BC0-7968-4049-B70A-65F8D7F81E64}"/>
                  </a:ext>
                </a:extLst>
              </p:cNvPr>
              <p:cNvSpPr txBox="1"/>
              <p:nvPr/>
            </p:nvSpPr>
            <p:spPr>
              <a:xfrm>
                <a:off x="8117522" y="4796077"/>
                <a:ext cx="425309" cy="46820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p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127BC0-7968-4049-B70A-65F8D7F81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522" y="4796077"/>
                <a:ext cx="425309" cy="4682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B002F-5B97-49B7-A322-58283B3F7DF2}"/>
                  </a:ext>
                </a:extLst>
              </p:cNvPr>
              <p:cNvSpPr txBox="1"/>
              <p:nvPr/>
            </p:nvSpPr>
            <p:spPr>
              <a:xfrm>
                <a:off x="7387831" y="4795997"/>
                <a:ext cx="478208" cy="46820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B002F-5B97-49B7-A322-58283B3F7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831" y="4795997"/>
                <a:ext cx="478208" cy="4682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17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C11CC15-A0B0-40E0-A46B-10DAEBD5AF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561" y="3610116"/>
            <a:ext cx="3841160" cy="293735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3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Backpropagation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Backpropagation(1) : Cost Function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E3ADC712-0557-43AB-A857-2747DDDA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89F7011B-43D3-4369-9A13-6F60E593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29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DAF18241-6BAF-46DF-8547-987BB5A3850B}"/>
                  </a:ext>
                </a:extLst>
              </p:cNvPr>
              <p:cNvSpPr/>
              <p:nvPr/>
            </p:nvSpPr>
            <p:spPr>
              <a:xfrm>
                <a:off x="770723" y="1269598"/>
                <a:ext cx="7132320" cy="496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맑은 고딕" panose="020D0604000000000000"/>
                  </a:rPr>
                  <a:t>Feature learning</a:t>
                </a:r>
                <a:r>
                  <a:rPr lang="ko-KR" altLang="en-US" dirty="0">
                    <a:latin typeface="맑은 고딕" panose="020D0604000000000000"/>
                  </a:rPr>
                  <a:t>에서의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ko-KR" altLang="en-US" b="1" dirty="0">
                    <a:latin typeface="맑은 고딕" panose="020D0604000000000000"/>
                  </a:rPr>
                  <a:t> </a:t>
                </a:r>
                <a:r>
                  <a:rPr lang="ko-KR" altLang="en-US" dirty="0">
                    <a:latin typeface="맑은 고딕" panose="020D0604000000000000"/>
                  </a:rPr>
                  <a:t>및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ko-KR" altLang="en-US" b="1" dirty="0">
                    <a:latin typeface="맑은 고딕" panose="020D0604000000000000"/>
                  </a:rPr>
                  <a:t> </a:t>
                </a:r>
                <a:r>
                  <a:rPr lang="ko-KR" altLang="en-US" dirty="0">
                    <a:latin typeface="맑은 고딕" panose="020D0604000000000000"/>
                  </a:rPr>
                  <a:t>유도</a:t>
                </a:r>
                <a:r>
                  <a:rPr lang="en-US" altLang="ko-KR" dirty="0">
                    <a:latin typeface="맑은 고딕" panose="020D0604000000000000"/>
                  </a:rPr>
                  <a:t>.</a:t>
                </a:r>
                <a:r>
                  <a:rPr lang="ko-KR" altLang="en-US" dirty="0">
                    <a:latin typeface="맑은 고딕" panose="020D0604000000000000"/>
                  </a:rPr>
                  <a:t>  </a:t>
                </a:r>
              </a:p>
            </p:txBody>
          </p:sp>
        </mc:Choice>
        <mc:Fallback xmlns=""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DAF18241-6BAF-46DF-8547-987BB5A38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23" y="1269598"/>
                <a:ext cx="7132320" cy="496996"/>
              </a:xfrm>
              <a:prstGeom prst="rect">
                <a:avLst/>
              </a:prstGeom>
              <a:blipFill>
                <a:blip r:embed="rId4"/>
                <a:stretch>
                  <a:fillRect l="-513"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92140C6C-0A0B-4FA9-9E01-24054A9B6CB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2618" y="2375252"/>
            <a:ext cx="1433260" cy="6039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16E79B-5C32-4C70-9514-0727BA466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6105" y="2359453"/>
            <a:ext cx="1809750" cy="781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D45D39-11DB-403F-8FC6-9600AA535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778" y="3762544"/>
            <a:ext cx="2876550" cy="866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9A8C23-CDD5-4F37-B6BB-7243182A870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7268" y="4722943"/>
            <a:ext cx="2766060" cy="71559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4A3F52E-D29E-4E27-AAB6-17A7C5AC6AEC}"/>
              </a:ext>
            </a:extLst>
          </p:cNvPr>
          <p:cNvSpPr/>
          <p:nvPr/>
        </p:nvSpPr>
        <p:spPr>
          <a:xfrm>
            <a:off x="1367899" y="1910671"/>
            <a:ext cx="2755699" cy="3179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1. FC</a:t>
            </a:r>
            <a:r>
              <a:rPr lang="ko-KR" altLang="en-US" sz="1200" dirty="0">
                <a:solidFill>
                  <a:schemeClr val="tx1"/>
                </a:solidFill>
              </a:rPr>
              <a:t> 내부에서의 </a:t>
            </a:r>
            <a:r>
              <a:rPr lang="ko-KR" altLang="en-US" sz="1200" dirty="0" err="1">
                <a:solidFill>
                  <a:schemeClr val="tx1"/>
                </a:solidFill>
              </a:rPr>
              <a:t>역전파값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DE55AB-6DBB-4D36-A0A7-FA25DC561BD1}"/>
              </a:ext>
            </a:extLst>
          </p:cNvPr>
          <p:cNvSpPr/>
          <p:nvPr/>
        </p:nvSpPr>
        <p:spPr>
          <a:xfrm>
            <a:off x="1367899" y="3161823"/>
            <a:ext cx="2755699" cy="3179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2. CONV </a:t>
            </a:r>
            <a:r>
              <a:rPr lang="ko-KR" altLang="en-US" sz="1200" dirty="0">
                <a:solidFill>
                  <a:schemeClr val="tx1"/>
                </a:solidFill>
              </a:rPr>
              <a:t>내부에서의 </a:t>
            </a:r>
            <a:r>
              <a:rPr lang="ko-KR" altLang="en-US" sz="1200" dirty="0" err="1">
                <a:solidFill>
                  <a:schemeClr val="tx1"/>
                </a:solidFill>
              </a:rPr>
              <a:t>역전파값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E6A0C91-4AC2-481E-B5CF-4C3E0B777DFF}"/>
              </a:ext>
            </a:extLst>
          </p:cNvPr>
          <p:cNvSpPr/>
          <p:nvPr/>
        </p:nvSpPr>
        <p:spPr>
          <a:xfrm>
            <a:off x="5226778" y="1910671"/>
            <a:ext cx="2755699" cy="3179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3. Cost</a:t>
            </a:r>
            <a:r>
              <a:rPr lang="ko-KR" altLang="en-US" sz="1200" dirty="0">
                <a:solidFill>
                  <a:schemeClr val="tx1"/>
                </a:solidFill>
              </a:rPr>
              <a:t>에 대한 </a:t>
            </a:r>
            <a:r>
              <a:rPr lang="en-US" altLang="ko-KR" sz="1200" dirty="0">
                <a:solidFill>
                  <a:schemeClr val="tx1"/>
                </a:solidFill>
              </a:rPr>
              <a:t>b(</a:t>
            </a:r>
            <a:r>
              <a:rPr lang="ko-KR" altLang="en-US" sz="1200" dirty="0">
                <a:solidFill>
                  <a:schemeClr val="tx1"/>
                </a:solidFill>
              </a:rPr>
              <a:t>바이어스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ko-KR" altLang="en-US" sz="1200" dirty="0" err="1">
                <a:solidFill>
                  <a:schemeClr val="tx1"/>
                </a:solidFill>
              </a:rPr>
              <a:t>미분값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6B8D392-115E-42E2-87E8-B6161B64F6BC}"/>
              </a:ext>
            </a:extLst>
          </p:cNvPr>
          <p:cNvSpPr/>
          <p:nvPr/>
        </p:nvSpPr>
        <p:spPr>
          <a:xfrm>
            <a:off x="5226778" y="3161823"/>
            <a:ext cx="2755699" cy="3179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4. Cost</a:t>
            </a:r>
            <a:r>
              <a:rPr lang="ko-KR" altLang="en-US" sz="1200" dirty="0">
                <a:solidFill>
                  <a:schemeClr val="tx1"/>
                </a:solidFill>
              </a:rPr>
              <a:t>에 대한 </a:t>
            </a:r>
            <a:r>
              <a:rPr lang="en-US" altLang="ko-KR" sz="1200" dirty="0">
                <a:solidFill>
                  <a:schemeClr val="tx1"/>
                </a:solidFill>
              </a:rPr>
              <a:t>W(</a:t>
            </a:r>
            <a:r>
              <a:rPr lang="ko-KR" altLang="en-US" sz="1200" dirty="0">
                <a:solidFill>
                  <a:schemeClr val="tx1"/>
                </a:solidFill>
              </a:rPr>
              <a:t>가중치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ko-KR" altLang="en-US" sz="1200" dirty="0" err="1">
                <a:solidFill>
                  <a:schemeClr val="tx1"/>
                </a:solidFill>
              </a:rPr>
              <a:t>미분값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201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458" y="2484893"/>
            <a:ext cx="2672534" cy="1621848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Arial" panose="020B0800000000000000" pitchFamily="34" charset="-127"/>
                <a:ea typeface="맑은 고딕" panose="020D0604000000000000"/>
                <a:cs typeface="Arial"/>
              </a:rPr>
              <a:t>Chapter.1</a:t>
            </a:r>
            <a:r>
              <a:rPr lang="en-US" altLang="ko-KR" sz="1000" dirty="0">
                <a:solidFill>
                  <a:srgbClr val="3F626D"/>
                </a:solidFill>
                <a:latin typeface="Arial" panose="020B0800000000000000" pitchFamily="34" charset="-127"/>
                <a:ea typeface="맑은 고딕" panose="020D0604000000000000"/>
                <a:cs typeface="Arial"/>
              </a:rPr>
              <a:t> </a:t>
            </a:r>
            <a:br>
              <a:rPr lang="en-US" altLang="ko-KR" sz="1000" dirty="0">
                <a:solidFill>
                  <a:srgbClr val="3F626D"/>
                </a:solidFill>
                <a:latin typeface="Arial" panose="020B0800000000000000" pitchFamily="34" charset="-127"/>
                <a:ea typeface="맑은 고딕" panose="020D0604000000000000"/>
                <a:cs typeface="Arial"/>
              </a:rPr>
            </a:br>
            <a:br>
              <a:rPr lang="en-US" altLang="ko-KR" sz="900" dirty="0">
                <a:solidFill>
                  <a:srgbClr val="3F626D"/>
                </a:solidFill>
                <a:latin typeface="Arial" panose="020B0500000000000000" pitchFamily="34" charset="-127"/>
                <a:ea typeface="맑은 고딕" panose="020D0604000000000000"/>
                <a:cs typeface="Arial"/>
              </a:rPr>
            </a:br>
            <a:r>
              <a:rPr lang="en-US" altLang="ko-KR" sz="900" dirty="0">
                <a:solidFill>
                  <a:srgbClr val="3F626D"/>
                </a:solidFill>
                <a:latin typeface="Arial" panose="020B0500000000000000" pitchFamily="34" charset="-127"/>
                <a:ea typeface="맑은 고딕" panose="020D0604000000000000"/>
                <a:cs typeface="Arial"/>
              </a:rPr>
              <a:t>   </a:t>
            </a:r>
            <a:r>
              <a:rPr lang="en-US" altLang="ko-KR" sz="3200" dirty="0">
                <a:solidFill>
                  <a:srgbClr val="1D2B37"/>
                </a:solidFill>
                <a:latin typeface="Arial" panose="020B0500000000000000" pitchFamily="34" charset="-127"/>
                <a:cs typeface="Arial"/>
              </a:rPr>
              <a:t>Intro</a:t>
            </a:r>
            <a:endParaRPr lang="en-US" altLang="ko-KR" sz="3000" dirty="0">
              <a:solidFill>
                <a:srgbClr val="1D2B37"/>
              </a:solidFill>
              <a:latin typeface="Arial" panose="020B0300000000000000" pitchFamily="34" charset="-127"/>
              <a:ea typeface="맑은 고딕" panose="020D0604000000000000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0826" y="-1"/>
            <a:ext cx="3793174" cy="6858001"/>
          </a:xfrm>
          <a:prstGeom prst="rect">
            <a:avLst/>
          </a:prstGeom>
          <a:effectLst/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FCCED4-2758-455E-BA56-D8A5EBA2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B92B4E-3030-4760-816F-D8EB943B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532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3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Backpropagation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Backpropagation(1) : Cost Function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E3ADC712-0557-43AB-A857-2747DDDA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89F7011B-43D3-4369-9A13-6F60E593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FD9542-973E-4D00-8270-335AF90AEFBA}"/>
              </a:ext>
            </a:extLst>
          </p:cNvPr>
          <p:cNvSpPr/>
          <p:nvPr/>
        </p:nvSpPr>
        <p:spPr>
          <a:xfrm>
            <a:off x="2312407" y="3256443"/>
            <a:ext cx="4519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https://metamath1.github.io/cnn/index.html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602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03B84D-EEF9-4849-9A03-EC8B3B65B9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5257" y="-484589"/>
            <a:ext cx="6168972" cy="34168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6EA37C-60A1-480D-BE41-C5D448F8F1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471" y="341859"/>
            <a:ext cx="4147457" cy="181382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3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Backpropagation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Backpropagation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E3ADC712-0557-43AB-A857-2747DDDA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89F7011B-43D3-4369-9A13-6F60E593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17" name="Picture 2" descr="Convolutional Neural Network에 대한 이미지 검색결과">
            <a:extLst>
              <a:ext uri="{FF2B5EF4-FFF2-40B4-BE49-F238E27FC236}">
                <a16:creationId xmlns:a16="http://schemas.microsoft.com/office/drawing/2014/main" id="{BB0C9CC9-8E5B-445F-9A17-B145CED0E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5" y="2817919"/>
            <a:ext cx="9144000" cy="30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BF4825-87B1-4935-83B0-148A7A2FDC7C}"/>
              </a:ext>
            </a:extLst>
          </p:cNvPr>
          <p:cNvSpPr/>
          <p:nvPr/>
        </p:nvSpPr>
        <p:spPr>
          <a:xfrm>
            <a:off x="1223429" y="2817919"/>
            <a:ext cx="2394776" cy="3211286"/>
          </a:xfrm>
          <a:prstGeom prst="rect">
            <a:avLst/>
          </a:prstGeom>
          <a:solidFill>
            <a:schemeClr val="accent3">
              <a:lumMod val="20000"/>
              <a:lumOff val="80000"/>
              <a:alpha val="9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092A84-1DC9-4FAA-83DC-3483E9AF8567}"/>
              </a:ext>
            </a:extLst>
          </p:cNvPr>
          <p:cNvSpPr/>
          <p:nvPr/>
        </p:nvSpPr>
        <p:spPr>
          <a:xfrm>
            <a:off x="6701387" y="2817919"/>
            <a:ext cx="1392286" cy="3211286"/>
          </a:xfrm>
          <a:prstGeom prst="rect">
            <a:avLst/>
          </a:prstGeom>
          <a:solidFill>
            <a:schemeClr val="accent6">
              <a:lumMod val="20000"/>
              <a:lumOff val="80000"/>
              <a:alpha val="23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2D8DAC-EB10-4B03-9E50-473DF1106A5F}"/>
              </a:ext>
            </a:extLst>
          </p:cNvPr>
          <p:cNvSpPr/>
          <p:nvPr/>
        </p:nvSpPr>
        <p:spPr>
          <a:xfrm>
            <a:off x="8143432" y="2817919"/>
            <a:ext cx="993757" cy="3211286"/>
          </a:xfrm>
          <a:prstGeom prst="rect">
            <a:avLst/>
          </a:prstGeom>
          <a:solidFill>
            <a:schemeClr val="accent1">
              <a:lumMod val="20000"/>
              <a:lumOff val="80000"/>
              <a:alpha val="21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3E58F5-2602-44A5-878C-55AA7B7032FD}"/>
                  </a:ext>
                </a:extLst>
              </p:cNvPr>
              <p:cNvSpPr txBox="1"/>
              <p:nvPr/>
            </p:nvSpPr>
            <p:spPr>
              <a:xfrm>
                <a:off x="1953962" y="5435847"/>
                <a:ext cx="396455" cy="47134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p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3E58F5-2602-44A5-878C-55AA7B703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962" y="5435847"/>
                <a:ext cx="396455" cy="4713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178074-7F3C-4AAE-934A-762EE0F545AE}"/>
                  </a:ext>
                </a:extLst>
              </p:cNvPr>
              <p:cNvSpPr txBox="1"/>
              <p:nvPr/>
            </p:nvSpPr>
            <p:spPr>
              <a:xfrm>
                <a:off x="1417190" y="5435767"/>
                <a:ext cx="449354" cy="47134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178074-7F3C-4AAE-934A-762EE0F54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190" y="5435767"/>
                <a:ext cx="449354" cy="4713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57269F-566A-4E78-AE0D-67D7DF8C6389}"/>
                  </a:ext>
                </a:extLst>
              </p:cNvPr>
              <p:cNvSpPr txBox="1"/>
              <p:nvPr/>
            </p:nvSpPr>
            <p:spPr>
              <a:xfrm>
                <a:off x="7963573" y="3726291"/>
                <a:ext cx="260199" cy="24622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57269F-566A-4E78-AE0D-67D7DF8C6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573" y="3726291"/>
                <a:ext cx="260199" cy="246221"/>
              </a:xfrm>
              <a:prstGeom prst="rect">
                <a:avLst/>
              </a:prstGeom>
              <a:blipFill>
                <a:blip r:embed="rId10"/>
                <a:stretch>
                  <a:fillRect l="-1627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94101A-3EE5-49CA-8CB0-213786A2ECFF}"/>
                  </a:ext>
                </a:extLst>
              </p:cNvPr>
              <p:cNvSpPr txBox="1"/>
              <p:nvPr/>
            </p:nvSpPr>
            <p:spPr>
              <a:xfrm>
                <a:off x="7165680" y="3726291"/>
                <a:ext cx="508665" cy="24622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𝑴𝑳𝑷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94101A-3EE5-49CA-8CB0-213786A2E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680" y="3726291"/>
                <a:ext cx="508665" cy="246221"/>
              </a:xfrm>
              <a:prstGeom prst="rect">
                <a:avLst/>
              </a:prstGeom>
              <a:blipFill>
                <a:blip r:embed="rId11"/>
                <a:stretch>
                  <a:fillRect l="-8333" r="-1190" b="-170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44AA9F-724B-40A6-B152-CF8005DD5615}"/>
                  </a:ext>
                </a:extLst>
              </p:cNvPr>
              <p:cNvSpPr txBox="1"/>
              <p:nvPr/>
            </p:nvSpPr>
            <p:spPr>
              <a:xfrm>
                <a:off x="7476562" y="2676110"/>
                <a:ext cx="664156" cy="50847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altLang="ko-K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𝑴𝑳𝑷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44AA9F-724B-40A6-B152-CF8005DD5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62" y="2676110"/>
                <a:ext cx="664156" cy="5084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089415-1255-4FB9-9E4B-27D09735E2B8}"/>
                  </a:ext>
                </a:extLst>
              </p:cNvPr>
              <p:cNvSpPr txBox="1"/>
              <p:nvPr/>
            </p:nvSpPr>
            <p:spPr>
              <a:xfrm>
                <a:off x="6704210" y="2675953"/>
                <a:ext cx="717056" cy="50847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𝑴𝑳𝑷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089415-1255-4FB9-9E4B-27D09735E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210" y="2675953"/>
                <a:ext cx="717056" cy="5084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5DF19C-1126-46C4-8B51-C472A06D0F72}"/>
              </a:ext>
            </a:extLst>
          </p:cNvPr>
          <p:cNvSpPr/>
          <p:nvPr/>
        </p:nvSpPr>
        <p:spPr>
          <a:xfrm>
            <a:off x="3677542" y="2817919"/>
            <a:ext cx="2174727" cy="3211286"/>
          </a:xfrm>
          <a:prstGeom prst="rect">
            <a:avLst/>
          </a:prstGeom>
          <a:solidFill>
            <a:schemeClr val="accent3">
              <a:lumMod val="20000"/>
              <a:lumOff val="80000"/>
              <a:alpha val="9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7A56252-5F0A-43CD-901E-5E275110DD36}"/>
                  </a:ext>
                </a:extLst>
              </p:cNvPr>
              <p:cNvSpPr txBox="1"/>
              <p:nvPr/>
            </p:nvSpPr>
            <p:spPr>
              <a:xfrm>
                <a:off x="4404572" y="5428464"/>
                <a:ext cx="595228" cy="47134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p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7A56252-5F0A-43CD-901E-5E275110D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572" y="5428464"/>
                <a:ext cx="595228" cy="47134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3698CB-7A0C-4ED1-8447-EC71E1B6B73C}"/>
                  </a:ext>
                </a:extLst>
              </p:cNvPr>
              <p:cNvSpPr txBox="1"/>
              <p:nvPr/>
            </p:nvSpPr>
            <p:spPr>
              <a:xfrm>
                <a:off x="3715257" y="5428384"/>
                <a:ext cx="648126" cy="47134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3698CB-7A0C-4ED1-8447-EC71E1B6B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257" y="5428384"/>
                <a:ext cx="648126" cy="47134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974247-9ED4-49C4-B91D-2728E9FCF2E4}"/>
              </a:ext>
            </a:extLst>
          </p:cNvPr>
          <p:cNvSpPr/>
          <p:nvPr/>
        </p:nvSpPr>
        <p:spPr>
          <a:xfrm>
            <a:off x="5918946" y="2817919"/>
            <a:ext cx="722333" cy="3211286"/>
          </a:xfrm>
          <a:prstGeom prst="rect">
            <a:avLst/>
          </a:prstGeom>
          <a:solidFill>
            <a:schemeClr val="accent3">
              <a:lumMod val="20000"/>
              <a:lumOff val="80000"/>
              <a:alpha val="9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A0ECC7-2538-459F-B9DB-D8AAAF47CF79}"/>
                  </a:ext>
                </a:extLst>
              </p:cNvPr>
              <p:cNvSpPr txBox="1"/>
              <p:nvPr/>
            </p:nvSpPr>
            <p:spPr>
              <a:xfrm>
                <a:off x="6595589" y="3735589"/>
                <a:ext cx="211596" cy="24622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A0ECC7-2538-459F-B9DB-D8AAAF47C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89" y="3735589"/>
                <a:ext cx="211596" cy="24622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64C78A-969A-46F8-B877-69F80965A5F5}"/>
                  </a:ext>
                </a:extLst>
              </p:cNvPr>
              <p:cNvSpPr txBox="1"/>
              <p:nvPr/>
            </p:nvSpPr>
            <p:spPr>
              <a:xfrm>
                <a:off x="6691038" y="5551574"/>
                <a:ext cx="211596" cy="24622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64C78A-969A-46F8-B877-69F80965A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038" y="5551574"/>
                <a:ext cx="211596" cy="24622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33111E3-CD17-45E8-B400-2CEAC6FE71AF}"/>
                  </a:ext>
                </a:extLst>
              </p:cNvPr>
              <p:cNvSpPr txBox="1"/>
              <p:nvPr/>
            </p:nvSpPr>
            <p:spPr>
              <a:xfrm>
                <a:off x="6374038" y="5551494"/>
                <a:ext cx="211596" cy="24622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33111E3-CD17-45E8-B400-2CEAC6FE7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038" y="5551494"/>
                <a:ext cx="211596" cy="24622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016E23-85D5-4CCA-8D6A-28DED116B4EA}"/>
                  </a:ext>
                </a:extLst>
              </p:cNvPr>
              <p:cNvSpPr txBox="1"/>
              <p:nvPr/>
            </p:nvSpPr>
            <p:spPr>
              <a:xfrm>
                <a:off x="5636166" y="3726291"/>
                <a:ext cx="439736" cy="25551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p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016E23-85D5-4CCA-8D6A-28DED116B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66" y="3726291"/>
                <a:ext cx="439736" cy="255519"/>
              </a:xfrm>
              <a:prstGeom prst="rect">
                <a:avLst/>
              </a:prstGeom>
              <a:blipFill>
                <a:blip r:embed="rId19"/>
                <a:stretch>
                  <a:fillRect l="-9722" t="-2381" r="-1389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CA4F9F-AC2B-4494-90FF-6FB346054BF7}"/>
                  </a:ext>
                </a:extLst>
              </p:cNvPr>
              <p:cNvSpPr txBox="1"/>
              <p:nvPr/>
            </p:nvSpPr>
            <p:spPr>
              <a:xfrm>
                <a:off x="3521246" y="3726291"/>
                <a:ext cx="240963" cy="25551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p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p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CA4F9F-AC2B-4494-90FF-6FB346054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246" y="3726291"/>
                <a:ext cx="240963" cy="255519"/>
              </a:xfrm>
              <a:prstGeom prst="rect">
                <a:avLst/>
              </a:prstGeom>
              <a:blipFill>
                <a:blip r:embed="rId20"/>
                <a:stretch>
                  <a:fillRect l="-17949" t="-2381" r="-769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605E83E7-98D7-42CA-AF00-70722C6CA1CA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7674" y="254844"/>
            <a:ext cx="2634704" cy="21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6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 animBg="1"/>
      <p:bldP spid="16" grpId="0" animBg="1"/>
      <p:bldP spid="20" grpId="0" animBg="1"/>
      <p:bldP spid="30" grpId="0" animBg="1"/>
      <p:bldP spid="33" grpId="0" animBg="1"/>
      <p:bldP spid="34" grpId="0" animBg="1"/>
      <p:bldP spid="35" grpId="0" animBg="1"/>
      <p:bldP spid="36" grpId="0" animBg="1"/>
      <p:bldP spid="26" grpId="0" animBg="1"/>
      <p:bldP spid="27" grpId="0" animBg="1"/>
      <p:bldP spid="37" grpId="0" animBg="1"/>
      <p:bldP spid="38" grpId="0" animBg="1"/>
      <p:bldP spid="39" grpId="0" animBg="1"/>
      <p:bldP spid="40" grpId="0" animBg="1"/>
      <p:bldP spid="25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3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Backpropagation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Optimization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CA97C2-1598-4D24-BCEA-6AB26C65B740}"/>
              </a:ext>
            </a:extLst>
          </p:cNvPr>
          <p:cNvSpPr/>
          <p:nvPr/>
        </p:nvSpPr>
        <p:spPr>
          <a:xfrm>
            <a:off x="844108" y="1519854"/>
            <a:ext cx="78739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Adam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2FE774A-C5C5-4684-9C96-5ECF0AB13D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3502" y="2118635"/>
            <a:ext cx="2450829" cy="2207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45D37E-612D-40F2-88DF-E704CE9204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531" y="2024983"/>
            <a:ext cx="1701574" cy="5711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34189A8-B086-4211-82D5-3884296D6D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2827" y="2042434"/>
            <a:ext cx="1533525" cy="4588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6371740-921D-4A77-8574-0D10C6CC9F6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8105" y="2512559"/>
            <a:ext cx="1622968" cy="55600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AD9D2BF-1320-4C42-BBFE-C008CAF7ECF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0652" y="2576497"/>
            <a:ext cx="2593464" cy="27842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7349AAE-C418-4D76-A7FB-64992EF9A6F5}"/>
              </a:ext>
            </a:extLst>
          </p:cNvPr>
          <p:cNvSpPr/>
          <p:nvPr/>
        </p:nvSpPr>
        <p:spPr>
          <a:xfrm>
            <a:off x="1723184" y="1526255"/>
            <a:ext cx="45239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 </a:t>
            </a:r>
            <a:r>
              <a:rPr lang="en-US" altLang="ko-KR" sz="1600" dirty="0"/>
              <a:t>: Momentum </a:t>
            </a:r>
            <a:r>
              <a:rPr lang="ko-KR" altLang="en-US" sz="1600" dirty="0"/>
              <a:t>과 </a:t>
            </a:r>
            <a:r>
              <a:rPr lang="en-US" altLang="ko-KR" sz="1600" dirty="0" err="1"/>
              <a:t>RMSProp</a:t>
            </a:r>
            <a:r>
              <a:rPr lang="en-US" altLang="ko-KR" sz="1600" dirty="0"/>
              <a:t> </a:t>
            </a:r>
            <a:r>
              <a:rPr lang="ko-KR" altLang="en-US" sz="1600" dirty="0"/>
              <a:t>의 특징을 함께 사용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6CBEF81-BD5F-4454-8122-0C6363C9B9C5}"/>
              </a:ext>
            </a:extLst>
          </p:cNvPr>
          <p:cNvSpPr/>
          <p:nvPr/>
        </p:nvSpPr>
        <p:spPr>
          <a:xfrm>
            <a:off x="7215995" y="2044033"/>
            <a:ext cx="608336" cy="3144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2F60A1E-93E5-449F-B74D-570B5A48BD5F}"/>
              </a:ext>
            </a:extLst>
          </p:cNvPr>
          <p:cNvSpPr/>
          <p:nvPr/>
        </p:nvSpPr>
        <p:spPr>
          <a:xfrm>
            <a:off x="7215994" y="2540482"/>
            <a:ext cx="808121" cy="3144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날짜 개체 틀 3">
            <a:extLst>
              <a:ext uri="{FF2B5EF4-FFF2-40B4-BE49-F238E27FC236}">
                <a16:creationId xmlns:a16="http://schemas.microsoft.com/office/drawing/2014/main" id="{55E4C4C0-2AC3-4F47-9267-9BE965FF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26" name="슬라이드 번호 개체 틀 4">
            <a:extLst>
              <a:ext uri="{FF2B5EF4-FFF2-40B4-BE49-F238E27FC236}">
                <a16:creationId xmlns:a16="http://schemas.microsoft.com/office/drawing/2014/main" id="{60CC6AEA-AC6A-4545-8F47-1B76BD457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F138B21-C4F7-4585-8777-FABF698A81A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1149" y="4162112"/>
            <a:ext cx="1961873" cy="30285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4530CE1-0E4F-456F-941A-CEEF61C1BCE3}"/>
              </a:ext>
            </a:extLst>
          </p:cNvPr>
          <p:cNvSpPr/>
          <p:nvPr/>
        </p:nvSpPr>
        <p:spPr>
          <a:xfrm>
            <a:off x="362788" y="3345945"/>
            <a:ext cx="1338828" cy="369332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Momentum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1FF5064-DF7A-4E3C-A158-E47403F80D7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531" y="5736418"/>
            <a:ext cx="2166659" cy="26634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CEB96222-7149-42AE-9282-3B7CE011DFC6}"/>
              </a:ext>
            </a:extLst>
          </p:cNvPr>
          <p:cNvSpPr/>
          <p:nvPr/>
        </p:nvSpPr>
        <p:spPr>
          <a:xfrm>
            <a:off x="516676" y="4670919"/>
            <a:ext cx="1184940" cy="369332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err="1"/>
              <a:t>RMSProp</a:t>
            </a:r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E56301D-7920-408F-A5EE-FF19BF761F4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6233" y="3844322"/>
            <a:ext cx="1953919" cy="29603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5BE0FF9-B455-49B9-8792-6AB41CA15BB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1784" y="5135145"/>
            <a:ext cx="2371063" cy="48669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20F1E-45DB-4BB3-8720-88DE57477107}"/>
              </a:ext>
            </a:extLst>
          </p:cNvPr>
          <p:cNvSpPr/>
          <p:nvPr/>
        </p:nvSpPr>
        <p:spPr>
          <a:xfrm>
            <a:off x="1701616" y="3345945"/>
            <a:ext cx="66865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 </a:t>
            </a:r>
            <a:r>
              <a:rPr lang="en-US" altLang="ko-KR" sz="1600" dirty="0"/>
              <a:t>: Gradient Descent</a:t>
            </a:r>
            <a:r>
              <a:rPr lang="ko-KR" altLang="en-US" sz="1600" dirty="0"/>
              <a:t>를 통해 이동하는 과정에 ‘</a:t>
            </a:r>
            <a:r>
              <a:rPr lang="ko-KR" altLang="en-US" sz="1600" dirty="0" err="1"/>
              <a:t>관성’을</a:t>
            </a:r>
            <a:r>
              <a:rPr lang="ko-KR" altLang="en-US" sz="1600" dirty="0"/>
              <a:t> 주는 것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581EFD2-8DAC-4719-98E1-47F3F8D1A3B4}"/>
              </a:ext>
            </a:extLst>
          </p:cNvPr>
          <p:cNvSpPr/>
          <p:nvPr/>
        </p:nvSpPr>
        <p:spPr>
          <a:xfrm>
            <a:off x="1701616" y="4673689"/>
            <a:ext cx="3392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 </a:t>
            </a:r>
            <a:r>
              <a:rPr lang="en-US" altLang="ko-KR" sz="1600" dirty="0"/>
              <a:t>: step size</a:t>
            </a:r>
            <a:r>
              <a:rPr lang="ko-KR" altLang="en-US" sz="1600" dirty="0"/>
              <a:t>를 다르게 설정해서 이동</a:t>
            </a:r>
          </a:p>
        </p:txBody>
      </p:sp>
    </p:spTree>
    <p:extLst>
      <p:ext uri="{BB962C8B-B14F-4D97-AF65-F5344CB8AC3E}">
        <p14:creationId xmlns:p14="http://schemas.microsoft.com/office/powerpoint/2010/main" val="70389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3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Backpropagation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Optimization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2" descr="Convolutional Neural Network에 대한 이미지 검색결과">
            <a:extLst>
              <a:ext uri="{FF2B5EF4-FFF2-40B4-BE49-F238E27FC236}">
                <a16:creationId xmlns:a16="http://schemas.microsoft.com/office/drawing/2014/main" id="{462A6BF9-DABB-4C0F-BE67-1EFF949B7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5" y="2817919"/>
            <a:ext cx="9144000" cy="30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145130E9-F323-4114-AD43-D3DEFACF7E68}"/>
              </a:ext>
            </a:extLst>
          </p:cNvPr>
          <p:cNvSpPr/>
          <p:nvPr/>
        </p:nvSpPr>
        <p:spPr>
          <a:xfrm>
            <a:off x="1223429" y="2817919"/>
            <a:ext cx="2394776" cy="3211286"/>
          </a:xfrm>
          <a:prstGeom prst="rect">
            <a:avLst/>
          </a:prstGeom>
          <a:solidFill>
            <a:schemeClr val="accent3">
              <a:lumMod val="20000"/>
              <a:lumOff val="80000"/>
              <a:alpha val="9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DEB5CF0-C39B-4EEE-807B-3D2BA06C0B31}"/>
              </a:ext>
            </a:extLst>
          </p:cNvPr>
          <p:cNvSpPr/>
          <p:nvPr/>
        </p:nvSpPr>
        <p:spPr>
          <a:xfrm>
            <a:off x="6701387" y="2817919"/>
            <a:ext cx="1392286" cy="3211286"/>
          </a:xfrm>
          <a:prstGeom prst="rect">
            <a:avLst/>
          </a:prstGeom>
          <a:solidFill>
            <a:schemeClr val="accent6">
              <a:lumMod val="20000"/>
              <a:lumOff val="80000"/>
              <a:alpha val="23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C1AB8F5-AAB1-4E79-9BFD-AA7262EDDCB4}"/>
              </a:ext>
            </a:extLst>
          </p:cNvPr>
          <p:cNvSpPr/>
          <p:nvPr/>
        </p:nvSpPr>
        <p:spPr>
          <a:xfrm>
            <a:off x="8143432" y="2817919"/>
            <a:ext cx="993757" cy="3211286"/>
          </a:xfrm>
          <a:prstGeom prst="rect">
            <a:avLst/>
          </a:prstGeom>
          <a:solidFill>
            <a:schemeClr val="accent1">
              <a:lumMod val="20000"/>
              <a:lumOff val="80000"/>
              <a:alpha val="21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231BF55-C5C8-4768-9CA2-555868C0E458}"/>
                  </a:ext>
                </a:extLst>
              </p:cNvPr>
              <p:cNvSpPr txBox="1"/>
              <p:nvPr/>
            </p:nvSpPr>
            <p:spPr>
              <a:xfrm>
                <a:off x="1102947" y="3726291"/>
                <a:ext cx="240963" cy="25551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p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p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231BF55-C5C8-4768-9CA2-555868C0E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47" y="3726291"/>
                <a:ext cx="240963" cy="255519"/>
              </a:xfrm>
              <a:prstGeom prst="rect">
                <a:avLst/>
              </a:prstGeom>
              <a:blipFill>
                <a:blip r:embed="rId4"/>
                <a:stretch>
                  <a:fillRect l="-17949" t="-2381" r="-7692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3B10A7D-AE1C-4DAE-A634-428FDF49B522}"/>
                  </a:ext>
                </a:extLst>
              </p:cNvPr>
              <p:cNvSpPr txBox="1"/>
              <p:nvPr/>
            </p:nvSpPr>
            <p:spPr>
              <a:xfrm>
                <a:off x="1953962" y="5435847"/>
                <a:ext cx="396455" cy="47134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p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3B10A7D-AE1C-4DAE-A634-428FDF49B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962" y="5435847"/>
                <a:ext cx="396455" cy="471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D615572-ED23-4581-B2B4-D184A2527EAB}"/>
                  </a:ext>
                </a:extLst>
              </p:cNvPr>
              <p:cNvSpPr txBox="1"/>
              <p:nvPr/>
            </p:nvSpPr>
            <p:spPr>
              <a:xfrm>
                <a:off x="1417190" y="5435767"/>
                <a:ext cx="449354" cy="47134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D615572-ED23-4581-B2B4-D184A2527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190" y="5435767"/>
                <a:ext cx="449354" cy="4713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5205A68-77E6-49E5-976E-151FF9F33315}"/>
                  </a:ext>
                </a:extLst>
              </p:cNvPr>
              <p:cNvSpPr txBox="1"/>
              <p:nvPr/>
            </p:nvSpPr>
            <p:spPr>
              <a:xfrm>
                <a:off x="7111825" y="5433218"/>
                <a:ext cx="425309" cy="46820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p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5205A68-77E6-49E5-976E-151FF9F33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825" y="5433218"/>
                <a:ext cx="425309" cy="468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E33A581-4336-466B-ACA1-F055BFB1C283}"/>
                  </a:ext>
                </a:extLst>
              </p:cNvPr>
              <p:cNvSpPr txBox="1"/>
              <p:nvPr/>
            </p:nvSpPr>
            <p:spPr>
              <a:xfrm>
                <a:off x="7963573" y="3726291"/>
                <a:ext cx="260199" cy="24622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E33A581-4336-466B-ACA1-F055BFB1C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573" y="3726291"/>
                <a:ext cx="260199" cy="246221"/>
              </a:xfrm>
              <a:prstGeom prst="rect">
                <a:avLst/>
              </a:prstGeom>
              <a:blipFill>
                <a:blip r:embed="rId8"/>
                <a:stretch>
                  <a:fillRect l="-1627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A8C0AA9-73A0-46B5-8751-917587841266}"/>
                  </a:ext>
                </a:extLst>
              </p:cNvPr>
              <p:cNvSpPr txBox="1"/>
              <p:nvPr/>
            </p:nvSpPr>
            <p:spPr>
              <a:xfrm>
                <a:off x="7165680" y="3726291"/>
                <a:ext cx="508665" cy="24622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𝑴𝑳𝑷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A8C0AA9-73A0-46B5-8751-917587841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680" y="3726291"/>
                <a:ext cx="508665" cy="246221"/>
              </a:xfrm>
              <a:prstGeom prst="rect">
                <a:avLst/>
              </a:prstGeom>
              <a:blipFill>
                <a:blip r:embed="rId9"/>
                <a:stretch>
                  <a:fillRect l="-8333" r="-1190" b="-170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302B91D-C74C-4679-83A2-A7B5E91C66D8}"/>
                  </a:ext>
                </a:extLst>
              </p:cNvPr>
              <p:cNvSpPr txBox="1"/>
              <p:nvPr/>
            </p:nvSpPr>
            <p:spPr>
              <a:xfrm>
                <a:off x="7476562" y="2676110"/>
                <a:ext cx="664156" cy="50847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altLang="ko-KR" sz="1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𝑴𝑳𝑷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302B91D-C74C-4679-83A2-A7B5E91C6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62" y="2676110"/>
                <a:ext cx="664156" cy="5084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A0EB8B3-6C40-490F-A4BF-D7F149453B72}"/>
                  </a:ext>
                </a:extLst>
              </p:cNvPr>
              <p:cNvSpPr txBox="1"/>
              <p:nvPr/>
            </p:nvSpPr>
            <p:spPr>
              <a:xfrm>
                <a:off x="6704210" y="2675953"/>
                <a:ext cx="717056" cy="50847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𝑴𝑳𝑷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A0EB8B3-6C40-490F-A4BF-D7F149453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210" y="2675953"/>
                <a:ext cx="717056" cy="5084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직사각형 67">
            <a:extLst>
              <a:ext uri="{FF2B5EF4-FFF2-40B4-BE49-F238E27FC236}">
                <a16:creationId xmlns:a16="http://schemas.microsoft.com/office/drawing/2014/main" id="{811BC25A-5FF4-477B-B65B-06116AAC4EB0}"/>
              </a:ext>
            </a:extLst>
          </p:cNvPr>
          <p:cNvSpPr/>
          <p:nvPr/>
        </p:nvSpPr>
        <p:spPr>
          <a:xfrm>
            <a:off x="3677542" y="2817919"/>
            <a:ext cx="2174727" cy="3211286"/>
          </a:xfrm>
          <a:prstGeom prst="rect">
            <a:avLst/>
          </a:prstGeom>
          <a:solidFill>
            <a:schemeClr val="accent3">
              <a:lumMod val="20000"/>
              <a:lumOff val="80000"/>
              <a:alpha val="9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59616ED-D6A7-44CE-861C-93CEE747DDAA}"/>
                  </a:ext>
                </a:extLst>
              </p:cNvPr>
              <p:cNvSpPr txBox="1"/>
              <p:nvPr/>
            </p:nvSpPr>
            <p:spPr>
              <a:xfrm>
                <a:off x="3413952" y="3726291"/>
                <a:ext cx="439736" cy="25551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p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59616ED-D6A7-44CE-861C-93CEE747D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952" y="3726291"/>
                <a:ext cx="439736" cy="255519"/>
              </a:xfrm>
              <a:prstGeom prst="rect">
                <a:avLst/>
              </a:prstGeom>
              <a:blipFill>
                <a:blip r:embed="rId12"/>
                <a:stretch>
                  <a:fillRect l="-9722" t="-2381" r="-2778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5CD4C39-7F55-4B8D-809B-FFCD8A98A2AF}"/>
                  </a:ext>
                </a:extLst>
              </p:cNvPr>
              <p:cNvSpPr txBox="1"/>
              <p:nvPr/>
            </p:nvSpPr>
            <p:spPr>
              <a:xfrm>
                <a:off x="4404572" y="5428464"/>
                <a:ext cx="595228" cy="47134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p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5CD4C39-7F55-4B8D-809B-FFCD8A98A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572" y="5428464"/>
                <a:ext cx="595228" cy="4713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CFD91C0-51BD-4053-9756-C61C8B3D6539}"/>
                  </a:ext>
                </a:extLst>
              </p:cNvPr>
              <p:cNvSpPr txBox="1"/>
              <p:nvPr/>
            </p:nvSpPr>
            <p:spPr>
              <a:xfrm>
                <a:off x="3715257" y="5428384"/>
                <a:ext cx="648126" cy="47134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CFD91C0-51BD-4053-9756-C61C8B3D6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257" y="5428384"/>
                <a:ext cx="648126" cy="47134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직사각형 71">
            <a:extLst>
              <a:ext uri="{FF2B5EF4-FFF2-40B4-BE49-F238E27FC236}">
                <a16:creationId xmlns:a16="http://schemas.microsoft.com/office/drawing/2014/main" id="{C6862B00-F985-43A1-AC36-535EF97B83D5}"/>
              </a:ext>
            </a:extLst>
          </p:cNvPr>
          <p:cNvSpPr/>
          <p:nvPr/>
        </p:nvSpPr>
        <p:spPr>
          <a:xfrm>
            <a:off x="5918946" y="2817919"/>
            <a:ext cx="722333" cy="3211286"/>
          </a:xfrm>
          <a:prstGeom prst="rect">
            <a:avLst/>
          </a:prstGeom>
          <a:solidFill>
            <a:schemeClr val="accent3">
              <a:lumMod val="20000"/>
              <a:lumOff val="80000"/>
              <a:alpha val="9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47E6439-84F3-4F71-A515-E8F4469E2343}"/>
                  </a:ext>
                </a:extLst>
              </p:cNvPr>
              <p:cNvSpPr txBox="1"/>
              <p:nvPr/>
            </p:nvSpPr>
            <p:spPr>
              <a:xfrm>
                <a:off x="6574280" y="3726291"/>
                <a:ext cx="269817" cy="25064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p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p>
                      </m:sSup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47E6439-84F3-4F71-A515-E8F4469E2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280" y="3726291"/>
                <a:ext cx="269817" cy="250646"/>
              </a:xfrm>
              <a:prstGeom prst="rect">
                <a:avLst/>
              </a:prstGeom>
              <a:blipFill>
                <a:blip r:embed="rId15"/>
                <a:stretch>
                  <a:fillRect l="-15556" r="-4444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E041DB9-C1CF-459C-BB3D-86E023150B9E}"/>
                  </a:ext>
                </a:extLst>
              </p:cNvPr>
              <p:cNvSpPr txBox="1"/>
              <p:nvPr/>
            </p:nvSpPr>
            <p:spPr>
              <a:xfrm>
                <a:off x="6574280" y="5433217"/>
                <a:ext cx="478208" cy="46820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E041DB9-C1CF-459C-BB3D-86E023150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280" y="5433217"/>
                <a:ext cx="478208" cy="46820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2B210C4-CDEF-42DF-A762-4EC7EAF102E2}"/>
                  </a:ext>
                </a:extLst>
              </p:cNvPr>
              <p:cNvSpPr txBox="1"/>
              <p:nvPr/>
            </p:nvSpPr>
            <p:spPr>
              <a:xfrm>
                <a:off x="5754098" y="3735589"/>
                <a:ext cx="211596" cy="24622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2B210C4-CDEF-42DF-A762-4EC7EAF10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098" y="3735589"/>
                <a:ext cx="211596" cy="24622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6BF4D85-AA9A-4B53-814F-ABFDA4F28B26}"/>
                  </a:ext>
                </a:extLst>
              </p:cNvPr>
              <p:cNvSpPr txBox="1"/>
              <p:nvPr/>
            </p:nvSpPr>
            <p:spPr>
              <a:xfrm>
                <a:off x="5926412" y="5551574"/>
                <a:ext cx="211596" cy="24622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6BF4D85-AA9A-4B53-814F-ABFDA4F28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412" y="5551574"/>
                <a:ext cx="211596" cy="24622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E13913-E900-426D-A5A3-B7ACEB373917}"/>
                  </a:ext>
                </a:extLst>
              </p:cNvPr>
              <p:cNvSpPr txBox="1"/>
              <p:nvPr/>
            </p:nvSpPr>
            <p:spPr>
              <a:xfrm>
                <a:off x="5609412" y="5551494"/>
                <a:ext cx="211596" cy="24622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0E13913-E900-426D-A5A3-B7ACEB373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412" y="5551494"/>
                <a:ext cx="211596" cy="24622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그림 79">
            <a:extLst>
              <a:ext uri="{FF2B5EF4-FFF2-40B4-BE49-F238E27FC236}">
                <a16:creationId xmlns:a16="http://schemas.microsoft.com/office/drawing/2014/main" id="{78C576E2-67CF-43A2-8BCE-ED6D10D806EC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9320" y="871687"/>
            <a:ext cx="4721562" cy="1019384"/>
          </a:xfrm>
          <a:prstGeom prst="rect">
            <a:avLst/>
          </a:prstGeom>
        </p:spPr>
      </p:pic>
      <p:sp>
        <p:nvSpPr>
          <p:cNvPr id="30" name="날짜 개체 틀 3">
            <a:extLst>
              <a:ext uri="{FF2B5EF4-FFF2-40B4-BE49-F238E27FC236}">
                <a16:creationId xmlns:a16="http://schemas.microsoft.com/office/drawing/2014/main" id="{74A8D5F3-5A6C-4DF6-B401-0E242E9563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31" name="슬라이드 번호 개체 틀 4">
            <a:extLst>
              <a:ext uri="{FF2B5EF4-FFF2-40B4-BE49-F238E27FC236}">
                <a16:creationId xmlns:a16="http://schemas.microsoft.com/office/drawing/2014/main" id="{2AE6316C-D5B4-484F-8C1C-9E5F1F42F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458" y="2484893"/>
            <a:ext cx="2672534" cy="1621848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Arial" panose="020B0800000000000000" pitchFamily="34" charset="-127"/>
                <a:ea typeface="맑은 고딕" panose="020D0604000000000000"/>
                <a:cs typeface="Arial"/>
              </a:rPr>
              <a:t>Chapter.4</a:t>
            </a:r>
            <a:r>
              <a:rPr lang="en-US" altLang="ko-KR" sz="1000" dirty="0">
                <a:solidFill>
                  <a:srgbClr val="3F626D"/>
                </a:solidFill>
                <a:latin typeface="Arial" panose="020B0800000000000000" pitchFamily="34" charset="-127"/>
                <a:ea typeface="맑은 고딕" panose="020D0604000000000000"/>
                <a:cs typeface="Arial"/>
              </a:rPr>
              <a:t> </a:t>
            </a:r>
            <a:br>
              <a:rPr lang="en-US" altLang="ko-KR" sz="1000" dirty="0">
                <a:solidFill>
                  <a:srgbClr val="3F626D"/>
                </a:solidFill>
                <a:latin typeface="Arial" panose="020B0800000000000000" pitchFamily="34" charset="-127"/>
                <a:ea typeface="맑은 고딕" panose="020D0604000000000000"/>
                <a:cs typeface="Arial"/>
              </a:rPr>
            </a:br>
            <a:br>
              <a:rPr lang="en-US" altLang="ko-KR" sz="900" dirty="0">
                <a:solidFill>
                  <a:srgbClr val="3F626D"/>
                </a:solidFill>
                <a:latin typeface="Arial" panose="020B0500000000000000" pitchFamily="34" charset="-127"/>
                <a:ea typeface="맑은 고딕" panose="020D0604000000000000"/>
                <a:cs typeface="Arial"/>
              </a:rPr>
            </a:br>
            <a:r>
              <a:rPr lang="en-US" altLang="ko-KR" sz="900" dirty="0">
                <a:solidFill>
                  <a:srgbClr val="3F626D"/>
                </a:solidFill>
                <a:latin typeface="Arial" panose="020B0500000000000000" pitchFamily="34" charset="-127"/>
                <a:ea typeface="맑은 고딕" panose="020D0604000000000000"/>
                <a:cs typeface="Arial"/>
              </a:rPr>
              <a:t>   </a:t>
            </a:r>
            <a:r>
              <a:rPr lang="en-US" altLang="ko-KR" sz="3200" dirty="0">
                <a:solidFill>
                  <a:srgbClr val="1D2B37"/>
                </a:solidFill>
                <a:latin typeface="Arial" panose="020B0500000000000000" pitchFamily="34" charset="-127"/>
                <a:cs typeface="Arial"/>
              </a:rPr>
              <a:t>CNN </a:t>
            </a:r>
            <a:r>
              <a:rPr lang="ko-KR" altLang="en-US" sz="3200" dirty="0">
                <a:solidFill>
                  <a:srgbClr val="1D2B37"/>
                </a:solidFill>
                <a:latin typeface="Arial" panose="020B0500000000000000" pitchFamily="34" charset="-127"/>
                <a:cs typeface="Arial"/>
              </a:rPr>
              <a:t>시연</a:t>
            </a:r>
            <a:endParaRPr lang="en-US" altLang="ko-KR" sz="3000" dirty="0">
              <a:solidFill>
                <a:srgbClr val="1D2B37"/>
              </a:solidFill>
              <a:latin typeface="Arial" panose="020B0300000000000000" pitchFamily="34" charset="-127"/>
              <a:ea typeface="맑은 고딕" panose="020D0604000000000000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0826" y="-1"/>
            <a:ext cx="3793174" cy="6858001"/>
          </a:xfrm>
          <a:prstGeom prst="rect">
            <a:avLst/>
          </a:prstGeom>
          <a:effectLst/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FCCED4-2758-455E-BA56-D8A5EBA2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B92B4E-3030-4760-816F-D8EB943B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563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ea typeface="맑은 고딕" panose="020D0604000000000000"/>
                <a:cs typeface="Arial"/>
              </a:rPr>
              <a:t>Chapter.4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ea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시연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Optimization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AF18241-6BAF-46DF-8547-987BB5A3850B}"/>
              </a:ext>
            </a:extLst>
          </p:cNvPr>
          <p:cNvSpPr/>
          <p:nvPr/>
        </p:nvSpPr>
        <p:spPr>
          <a:xfrm>
            <a:off x="770723" y="1431834"/>
            <a:ext cx="713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맑은 고딕" panose="020D0604000000000000"/>
                <a:ea typeface="맑은 고딕" panose="020D0604000000000000"/>
              </a:rPr>
              <a:t>MNIST_simple</a:t>
            </a:r>
            <a:r>
              <a:rPr lang="en-US" altLang="ko-KR" b="1" dirty="0">
                <a:latin typeface="맑은 고딕" panose="020D0604000000000000"/>
                <a:ea typeface="맑은 고딕" panose="020D0604000000000000"/>
              </a:rPr>
              <a:t> </a:t>
            </a:r>
            <a:r>
              <a:rPr lang="ko-KR" altLang="en-US" b="1" dirty="0">
                <a:latin typeface="맑은 고딕" panose="020D0604000000000000"/>
                <a:ea typeface="맑은 고딕" panose="020D0604000000000000"/>
              </a:rPr>
              <a:t>시연</a:t>
            </a:r>
            <a:endParaRPr lang="ko-KR" altLang="en-US" dirty="0">
              <a:latin typeface="맑은 고딕" panose="020D0604000000000000"/>
              <a:ea typeface="맑은 고딕" panose="020D0604000000000000"/>
            </a:endParaRPr>
          </a:p>
        </p:txBody>
      </p:sp>
      <p:pic>
        <p:nvPicPr>
          <p:cNvPr id="5" name="Picture 2" descr="mnist dataset에 대한 이미지 검색결과">
            <a:extLst>
              <a:ext uri="{FF2B5EF4-FFF2-40B4-BE49-F238E27FC236}">
                <a16:creationId xmlns:a16="http://schemas.microsoft.com/office/drawing/2014/main" id="{E398C207-50B6-494D-99A8-C0B03D617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883" y="2243519"/>
            <a:ext cx="80962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54C4196F-FE49-4D31-BA81-435A4C98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C89D6CE6-956B-4FB2-92B5-1D16E408C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769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54E53EA5-97AB-41A3-AB6B-8F71D3EFCAE3}"/>
              </a:ext>
            </a:extLst>
          </p:cNvPr>
          <p:cNvGrpSpPr/>
          <p:nvPr/>
        </p:nvGrpSpPr>
        <p:grpSpPr>
          <a:xfrm>
            <a:off x="7762625" y="2977603"/>
            <a:ext cx="766869" cy="2022806"/>
            <a:chOff x="7895380" y="59737"/>
            <a:chExt cx="766869" cy="2022806"/>
          </a:xfrm>
        </p:grpSpPr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5FF51FE5-09B8-4361-9158-BA009EF9E4D5}"/>
                </a:ext>
              </a:extLst>
            </p:cNvPr>
            <p:cNvSpPr/>
            <p:nvPr/>
          </p:nvSpPr>
          <p:spPr>
            <a:xfrm>
              <a:off x="7976155" y="87446"/>
              <a:ext cx="686094" cy="194262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BF8EAA78-3074-4072-9783-13EB355AD893}"/>
                </a:ext>
              </a:extLst>
            </p:cNvPr>
            <p:cNvSpPr/>
            <p:nvPr/>
          </p:nvSpPr>
          <p:spPr>
            <a:xfrm>
              <a:off x="7895380" y="59737"/>
              <a:ext cx="442294" cy="20228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4" name="그림 273">
            <a:extLst>
              <a:ext uri="{FF2B5EF4-FFF2-40B4-BE49-F238E27FC236}">
                <a16:creationId xmlns:a16="http://schemas.microsoft.com/office/drawing/2014/main" id="{3316500E-F255-4A32-A4FD-9AC63F6B4A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7118" y="3592063"/>
            <a:ext cx="455430" cy="455430"/>
          </a:xfrm>
          <a:prstGeom prst="rect">
            <a:avLst/>
          </a:prstGeom>
        </p:spPr>
      </p:pic>
      <p:pic>
        <p:nvPicPr>
          <p:cNvPr id="275" name="그림 274">
            <a:extLst>
              <a:ext uri="{FF2B5EF4-FFF2-40B4-BE49-F238E27FC236}">
                <a16:creationId xmlns:a16="http://schemas.microsoft.com/office/drawing/2014/main" id="{6037336A-9A68-4137-8437-D2D11454081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794" y="3702709"/>
            <a:ext cx="455430" cy="455430"/>
          </a:xfrm>
          <a:prstGeom prst="rect">
            <a:avLst/>
          </a:prstGeom>
        </p:spPr>
      </p:pic>
      <p:pic>
        <p:nvPicPr>
          <p:cNvPr id="276" name="그림 275">
            <a:extLst>
              <a:ext uri="{FF2B5EF4-FFF2-40B4-BE49-F238E27FC236}">
                <a16:creationId xmlns:a16="http://schemas.microsoft.com/office/drawing/2014/main" id="{480F913E-10E6-4D8A-8AF1-4945373949D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9639" y="3806562"/>
            <a:ext cx="455430" cy="455430"/>
          </a:xfrm>
          <a:prstGeom prst="rect">
            <a:avLst/>
          </a:prstGeom>
        </p:spPr>
      </p:pic>
      <p:sp>
        <p:nvSpPr>
          <p:cNvPr id="228" name="타원 227">
            <a:extLst>
              <a:ext uri="{FF2B5EF4-FFF2-40B4-BE49-F238E27FC236}">
                <a16:creationId xmlns:a16="http://schemas.microsoft.com/office/drawing/2014/main" id="{C96C9DCB-A17C-48F9-A439-4CD4AFD42152}"/>
              </a:ext>
            </a:extLst>
          </p:cNvPr>
          <p:cNvSpPr/>
          <p:nvPr/>
        </p:nvSpPr>
        <p:spPr>
          <a:xfrm rot="18660368">
            <a:off x="3064256" y="3512576"/>
            <a:ext cx="398553" cy="74973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5" name="그림 264">
            <a:extLst>
              <a:ext uri="{FF2B5EF4-FFF2-40B4-BE49-F238E27FC236}">
                <a16:creationId xmlns:a16="http://schemas.microsoft.com/office/drawing/2014/main" id="{2972F973-589A-4EB3-B91F-AE2AC0B4DA1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5137" y="3618838"/>
            <a:ext cx="472643" cy="472643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D564CFA6-DD35-43B0-93F2-131E4E16418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8991" y="3710165"/>
            <a:ext cx="472643" cy="472643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CE09E645-821C-4714-BA4E-9290C564028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9988" y="3801492"/>
            <a:ext cx="472643" cy="472643"/>
          </a:xfrm>
          <a:prstGeom prst="rect">
            <a:avLst/>
          </a:prstGeom>
        </p:spPr>
      </p:pic>
      <p:pic>
        <p:nvPicPr>
          <p:cNvPr id="248" name="그림 247">
            <a:extLst>
              <a:ext uri="{FF2B5EF4-FFF2-40B4-BE49-F238E27FC236}">
                <a16:creationId xmlns:a16="http://schemas.microsoft.com/office/drawing/2014/main" id="{26AF4D0D-B988-49C4-873C-00A28351017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526" y="3831036"/>
            <a:ext cx="231567" cy="231567"/>
          </a:xfrm>
          <a:prstGeom prst="rect">
            <a:avLst/>
          </a:prstGeom>
        </p:spPr>
      </p:pic>
      <p:pic>
        <p:nvPicPr>
          <p:cNvPr id="249" name="그림 248">
            <a:extLst>
              <a:ext uri="{FF2B5EF4-FFF2-40B4-BE49-F238E27FC236}">
                <a16:creationId xmlns:a16="http://schemas.microsoft.com/office/drawing/2014/main" id="{8396F783-5063-4441-BE97-E1642E446707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023" y="3928112"/>
            <a:ext cx="231567" cy="231567"/>
          </a:xfrm>
          <a:prstGeom prst="rect">
            <a:avLst/>
          </a:prstGeom>
        </p:spPr>
      </p:pic>
      <p:pic>
        <p:nvPicPr>
          <p:cNvPr id="250" name="그림 249">
            <a:extLst>
              <a:ext uri="{FF2B5EF4-FFF2-40B4-BE49-F238E27FC236}">
                <a16:creationId xmlns:a16="http://schemas.microsoft.com/office/drawing/2014/main" id="{F22B183D-2C6D-4BCC-A40C-267B147810A9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7058" y="4025289"/>
            <a:ext cx="231567" cy="231567"/>
          </a:xfrm>
          <a:prstGeom prst="rect">
            <a:avLst/>
          </a:prstGeom>
        </p:spPr>
      </p:pic>
      <p:sp>
        <p:nvSpPr>
          <p:cNvPr id="239" name="타원 238">
            <a:extLst>
              <a:ext uri="{FF2B5EF4-FFF2-40B4-BE49-F238E27FC236}">
                <a16:creationId xmlns:a16="http://schemas.microsoft.com/office/drawing/2014/main" id="{7EA99DD9-A7E5-4B56-AE24-917EEBCF2E26}"/>
              </a:ext>
            </a:extLst>
          </p:cNvPr>
          <p:cNvSpPr/>
          <p:nvPr/>
        </p:nvSpPr>
        <p:spPr>
          <a:xfrm rot="18956705">
            <a:off x="4839158" y="3525914"/>
            <a:ext cx="373787" cy="67634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A2185A86-E5E8-4D0C-87B0-E35BCE53CE30}"/>
              </a:ext>
            </a:extLst>
          </p:cNvPr>
          <p:cNvSpPr/>
          <p:nvPr/>
        </p:nvSpPr>
        <p:spPr>
          <a:xfrm>
            <a:off x="4833686" y="4337160"/>
            <a:ext cx="444321" cy="38152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4C0EA01B-A92B-4A80-9B27-C5E75DA6012B}"/>
              </a:ext>
            </a:extLst>
          </p:cNvPr>
          <p:cNvSpPr/>
          <p:nvPr/>
        </p:nvSpPr>
        <p:spPr>
          <a:xfrm rot="16200000">
            <a:off x="5062067" y="4199140"/>
            <a:ext cx="437723" cy="23101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5A45490C-637D-436C-910D-1CE82A8A4FEE}"/>
              </a:ext>
            </a:extLst>
          </p:cNvPr>
          <p:cNvSpPr txBox="1"/>
          <p:nvPr/>
        </p:nvSpPr>
        <p:spPr>
          <a:xfrm>
            <a:off x="4927389" y="4603964"/>
            <a:ext cx="29258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4F092244-33EA-45D5-A597-7EAC18CA3C30}"/>
              </a:ext>
            </a:extLst>
          </p:cNvPr>
          <p:cNvSpPr txBox="1"/>
          <p:nvPr/>
        </p:nvSpPr>
        <p:spPr>
          <a:xfrm>
            <a:off x="5351538" y="4166255"/>
            <a:ext cx="29258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69AD703-A435-4396-9C89-CAF8AC995E2E}"/>
              </a:ext>
            </a:extLst>
          </p:cNvPr>
          <p:cNvSpPr txBox="1"/>
          <p:nvPr/>
        </p:nvSpPr>
        <p:spPr>
          <a:xfrm>
            <a:off x="5101514" y="3583428"/>
            <a:ext cx="29258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64</a:t>
            </a:r>
            <a:endParaRPr lang="ko-KR" altLang="en-US" dirty="0"/>
          </a:p>
        </p:txBody>
      </p:sp>
      <p:pic>
        <p:nvPicPr>
          <p:cNvPr id="238" name="그림 237">
            <a:extLst>
              <a:ext uri="{FF2B5EF4-FFF2-40B4-BE49-F238E27FC236}">
                <a16:creationId xmlns:a16="http://schemas.microsoft.com/office/drawing/2014/main" id="{C58F4766-5AAE-4D2E-8005-0E8029A1C4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197" y="3878360"/>
            <a:ext cx="455430" cy="455430"/>
          </a:xfrm>
          <a:prstGeom prst="rect">
            <a:avLst/>
          </a:prstGeom>
        </p:spPr>
      </p:pic>
      <p:pic>
        <p:nvPicPr>
          <p:cNvPr id="237" name="그림 236">
            <a:extLst>
              <a:ext uri="{FF2B5EF4-FFF2-40B4-BE49-F238E27FC236}">
                <a16:creationId xmlns:a16="http://schemas.microsoft.com/office/drawing/2014/main" id="{B65CA3EC-CCB3-40E1-B108-A445CCAA2A7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2873" y="3989006"/>
            <a:ext cx="455430" cy="455430"/>
          </a:xfrm>
          <a:prstGeom prst="rect">
            <a:avLst/>
          </a:prstGeom>
        </p:spPr>
      </p:pic>
      <p:sp>
        <p:nvSpPr>
          <p:cNvPr id="229" name="타원 228">
            <a:extLst>
              <a:ext uri="{FF2B5EF4-FFF2-40B4-BE49-F238E27FC236}">
                <a16:creationId xmlns:a16="http://schemas.microsoft.com/office/drawing/2014/main" id="{593CF50E-623F-418F-ABE7-4AB984C206AF}"/>
              </a:ext>
            </a:extLst>
          </p:cNvPr>
          <p:cNvSpPr/>
          <p:nvPr/>
        </p:nvSpPr>
        <p:spPr>
          <a:xfrm>
            <a:off x="3097055" y="4343595"/>
            <a:ext cx="444321" cy="38152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089D9D4-3E5C-409F-B278-3F71266E6306}"/>
              </a:ext>
            </a:extLst>
          </p:cNvPr>
          <p:cNvSpPr/>
          <p:nvPr/>
        </p:nvSpPr>
        <p:spPr>
          <a:xfrm rot="16200000">
            <a:off x="3325436" y="4205575"/>
            <a:ext cx="437723" cy="23101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69D33225-B9C7-4D84-9CF1-7D83E27069FA}"/>
              </a:ext>
            </a:extLst>
          </p:cNvPr>
          <p:cNvSpPr/>
          <p:nvPr/>
        </p:nvSpPr>
        <p:spPr>
          <a:xfrm rot="19046630">
            <a:off x="6519872" y="1009081"/>
            <a:ext cx="459265" cy="26736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8A927068-2E61-4693-98D7-81B86DCE83F4}"/>
              </a:ext>
            </a:extLst>
          </p:cNvPr>
          <p:cNvSpPr/>
          <p:nvPr/>
        </p:nvSpPr>
        <p:spPr>
          <a:xfrm>
            <a:off x="6416258" y="1458404"/>
            <a:ext cx="422755" cy="38152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D8E974D1-5F9C-48B5-B5F2-D965B42CE84B}"/>
              </a:ext>
            </a:extLst>
          </p:cNvPr>
          <p:cNvSpPr/>
          <p:nvPr/>
        </p:nvSpPr>
        <p:spPr>
          <a:xfrm rot="16200000">
            <a:off x="6597782" y="1351137"/>
            <a:ext cx="437723" cy="226467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" name="그림 203">
            <a:extLst>
              <a:ext uri="{FF2B5EF4-FFF2-40B4-BE49-F238E27FC236}">
                <a16:creationId xmlns:a16="http://schemas.microsoft.com/office/drawing/2014/main" id="{9EEC5515-8F94-4DD2-9B3E-8753D10E1DA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8220" y="3905131"/>
            <a:ext cx="472643" cy="472643"/>
          </a:xfrm>
          <a:prstGeom prst="rect">
            <a:avLst/>
          </a:prstGeom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8ACD5AA5-1B9F-4F99-A66E-8905210A4CC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2074" y="3996458"/>
            <a:ext cx="472643" cy="472643"/>
          </a:xfrm>
          <a:prstGeom prst="rect">
            <a:avLst/>
          </a:prstGeom>
        </p:spPr>
      </p:pic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9E9127B7-C9B0-40F1-9CC2-908777BD9CB3}"/>
              </a:ext>
            </a:extLst>
          </p:cNvPr>
          <p:cNvCxnSpPr>
            <a:cxnSpLocks/>
          </p:cNvCxnSpPr>
          <p:nvPr/>
        </p:nvCxnSpPr>
        <p:spPr>
          <a:xfrm>
            <a:off x="3660062" y="4221933"/>
            <a:ext cx="5036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07" name="TextBox 25606">
            <a:extLst>
              <a:ext uri="{FF2B5EF4-FFF2-40B4-BE49-F238E27FC236}">
                <a16:creationId xmlns:a16="http://schemas.microsoft.com/office/drawing/2014/main" id="{7BFBE626-104D-4E6B-8840-3F323C1C0229}"/>
              </a:ext>
            </a:extLst>
          </p:cNvPr>
          <p:cNvSpPr txBox="1"/>
          <p:nvPr/>
        </p:nvSpPr>
        <p:spPr>
          <a:xfrm>
            <a:off x="1596018" y="1429464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x32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filters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6" name="그림 175">
            <a:extLst>
              <a:ext uri="{FF2B5EF4-FFF2-40B4-BE49-F238E27FC236}">
                <a16:creationId xmlns:a16="http://schemas.microsoft.com/office/drawing/2014/main" id="{C64AB36C-4294-43FE-B182-59F01583B78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8092" y="1042796"/>
            <a:ext cx="441304" cy="448784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A0FED3F5-9BCB-4500-B978-140E033CECED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9302" y="1146958"/>
            <a:ext cx="441304" cy="448784"/>
          </a:xfrm>
          <a:prstGeom prst="rect">
            <a:avLst/>
          </a:prstGeom>
        </p:spPr>
      </p:pic>
      <p:sp>
        <p:nvSpPr>
          <p:cNvPr id="160" name="타원 159">
            <a:extLst>
              <a:ext uri="{FF2B5EF4-FFF2-40B4-BE49-F238E27FC236}">
                <a16:creationId xmlns:a16="http://schemas.microsoft.com/office/drawing/2014/main" id="{3B87C92F-BAA4-4772-9F50-581DEBC91475}"/>
              </a:ext>
            </a:extLst>
          </p:cNvPr>
          <p:cNvSpPr/>
          <p:nvPr/>
        </p:nvSpPr>
        <p:spPr>
          <a:xfrm rot="19046630">
            <a:off x="4603483" y="854205"/>
            <a:ext cx="810385" cy="3837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71674589-8455-4C41-8008-64D92B48CF01}"/>
              </a:ext>
            </a:extLst>
          </p:cNvPr>
          <p:cNvSpPr/>
          <p:nvPr/>
        </p:nvSpPr>
        <p:spPr>
          <a:xfrm>
            <a:off x="4493701" y="1574003"/>
            <a:ext cx="772366" cy="3996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9FA6758-8C73-43A3-BFD7-54700FFDE255}"/>
              </a:ext>
            </a:extLst>
          </p:cNvPr>
          <p:cNvSpPr txBox="1"/>
          <p:nvPr/>
        </p:nvSpPr>
        <p:spPr>
          <a:xfrm>
            <a:off x="4684505" y="1816404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20F3EE57-1EDD-41A3-92B5-B3AA4D17B913}"/>
              </a:ext>
            </a:extLst>
          </p:cNvPr>
          <p:cNvSpPr/>
          <p:nvPr/>
        </p:nvSpPr>
        <p:spPr>
          <a:xfrm rot="16200000">
            <a:off x="4838427" y="1216977"/>
            <a:ext cx="772366" cy="3996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0660C32-F051-4AA6-B500-B30A7C447426}"/>
              </a:ext>
            </a:extLst>
          </p:cNvPr>
          <p:cNvSpPr txBox="1"/>
          <p:nvPr/>
        </p:nvSpPr>
        <p:spPr>
          <a:xfrm>
            <a:off x="5330722" y="1261683"/>
            <a:ext cx="26429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DDEE8EC-0359-4D16-ADEB-396B88F658DB}"/>
              </a:ext>
            </a:extLst>
          </p:cNvPr>
          <p:cNvSpPr txBox="1"/>
          <p:nvPr/>
        </p:nvSpPr>
        <p:spPr>
          <a:xfrm>
            <a:off x="5192017" y="596396"/>
            <a:ext cx="32565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0" bIns="0" rtlCol="0">
            <a:spAutoFit/>
          </a:bodyPr>
          <a:lstStyle/>
          <a:p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25606" name="타원 25605">
            <a:extLst>
              <a:ext uri="{FF2B5EF4-FFF2-40B4-BE49-F238E27FC236}">
                <a16:creationId xmlns:a16="http://schemas.microsoft.com/office/drawing/2014/main" id="{FB08D551-FA51-491F-9825-F436222461B5}"/>
              </a:ext>
            </a:extLst>
          </p:cNvPr>
          <p:cNvSpPr/>
          <p:nvPr/>
        </p:nvSpPr>
        <p:spPr>
          <a:xfrm rot="19046630">
            <a:off x="2634427" y="892118"/>
            <a:ext cx="810385" cy="3837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05" name="타원 25604">
            <a:extLst>
              <a:ext uri="{FF2B5EF4-FFF2-40B4-BE49-F238E27FC236}">
                <a16:creationId xmlns:a16="http://schemas.microsoft.com/office/drawing/2014/main" id="{5056188F-DD2C-4DD5-8C19-4ABF0BBB0C61}"/>
              </a:ext>
            </a:extLst>
          </p:cNvPr>
          <p:cNvSpPr/>
          <p:nvPr/>
        </p:nvSpPr>
        <p:spPr>
          <a:xfrm>
            <a:off x="2524645" y="1611916"/>
            <a:ext cx="772366" cy="3996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7BA2FD41-DDDA-43DB-93F7-836365301042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342" y="844112"/>
            <a:ext cx="788118" cy="785811"/>
          </a:xfrm>
          <a:prstGeom prst="rect">
            <a:avLst/>
          </a:prstGeom>
        </p:spPr>
      </p:pic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D21DBC9-9CAE-4E53-8373-A69A7313CFF7}"/>
              </a:ext>
            </a:extLst>
          </p:cNvPr>
          <p:cNvCxnSpPr>
            <a:cxnSpLocks/>
          </p:cNvCxnSpPr>
          <p:nvPr/>
        </p:nvCxnSpPr>
        <p:spPr>
          <a:xfrm>
            <a:off x="1660102" y="1428489"/>
            <a:ext cx="543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그림 121">
            <a:extLst>
              <a:ext uri="{FF2B5EF4-FFF2-40B4-BE49-F238E27FC236}">
                <a16:creationId xmlns:a16="http://schemas.microsoft.com/office/drawing/2014/main" id="{BFEAD3D9-D662-41A7-8629-9E9327CBF4C5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6258" y="1243276"/>
            <a:ext cx="441304" cy="448784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0973EFC1-D047-4F1D-AE6B-1D0803D60B7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5438" y="956310"/>
            <a:ext cx="788118" cy="785811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1E2A74D8-5E61-46F1-A54C-76BBEF0CE0AF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7296" y="806200"/>
            <a:ext cx="785811" cy="785811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E9418381-0FAB-4012-976D-6598C5184F39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7499" y="926525"/>
            <a:ext cx="785811" cy="785811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7AF54862-ED2A-49F4-8CDF-0FFD49DDAF16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762" y="1030593"/>
            <a:ext cx="785811" cy="78581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D7E03C88-9A32-42CC-9173-4DDE2DFD1423}"/>
              </a:ext>
            </a:extLst>
          </p:cNvPr>
          <p:cNvSpPr txBox="1"/>
          <p:nvPr/>
        </p:nvSpPr>
        <p:spPr>
          <a:xfrm>
            <a:off x="2715449" y="1854317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4868F3A2-41B4-49E5-9867-23DFEAE86A92}"/>
              </a:ext>
            </a:extLst>
          </p:cNvPr>
          <p:cNvSpPr/>
          <p:nvPr/>
        </p:nvSpPr>
        <p:spPr>
          <a:xfrm rot="16200000">
            <a:off x="2869371" y="1254890"/>
            <a:ext cx="772366" cy="3996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A217179-1B10-4296-99E9-5F968620D815}"/>
              </a:ext>
            </a:extLst>
          </p:cNvPr>
          <p:cNvSpPr txBox="1"/>
          <p:nvPr/>
        </p:nvSpPr>
        <p:spPr>
          <a:xfrm>
            <a:off x="3361666" y="1299596"/>
            <a:ext cx="26429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C16C1E3F-3189-47D2-83E7-294CF991FCE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5719" y="1068508"/>
            <a:ext cx="788118" cy="785811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EBB890AA-99D3-47F4-8831-B839B17284B8}"/>
              </a:ext>
            </a:extLst>
          </p:cNvPr>
          <p:cNvSpPr txBox="1"/>
          <p:nvPr/>
        </p:nvSpPr>
        <p:spPr>
          <a:xfrm>
            <a:off x="3222961" y="634309"/>
            <a:ext cx="32565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0" bIns="0" rtlCol="0">
            <a:spAutoFit/>
          </a:bodyPr>
          <a:lstStyle/>
          <a:p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7E5B2044-46B7-4972-8603-390762292AB0}"/>
              </a:ext>
            </a:extLst>
          </p:cNvPr>
          <p:cNvSpPr/>
          <p:nvPr/>
        </p:nvSpPr>
        <p:spPr>
          <a:xfrm>
            <a:off x="500902" y="1574002"/>
            <a:ext cx="772366" cy="3996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555FA17-85E4-42CB-8F9A-B501BEB55164}"/>
              </a:ext>
            </a:extLst>
          </p:cNvPr>
          <p:cNvSpPr txBox="1"/>
          <p:nvPr/>
        </p:nvSpPr>
        <p:spPr>
          <a:xfrm>
            <a:off x="691706" y="1816403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C2110DEE-41E2-4B09-9C37-066CCD1C3246}"/>
              </a:ext>
            </a:extLst>
          </p:cNvPr>
          <p:cNvSpPr/>
          <p:nvPr/>
        </p:nvSpPr>
        <p:spPr>
          <a:xfrm rot="16200000">
            <a:off x="845628" y="1216976"/>
            <a:ext cx="772366" cy="3996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FD74F3B-7D62-43A0-97A1-7F2DF3BDEFB7}"/>
              </a:ext>
            </a:extLst>
          </p:cNvPr>
          <p:cNvSpPr txBox="1"/>
          <p:nvPr/>
        </p:nvSpPr>
        <p:spPr>
          <a:xfrm>
            <a:off x="1337923" y="1261682"/>
            <a:ext cx="26429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FD4D82C3-4B6D-4FA3-93C1-AFDEE5ABF1A0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181" y="1030592"/>
            <a:ext cx="785811" cy="785811"/>
          </a:xfrm>
          <a:prstGeom prst="rect">
            <a:avLst/>
          </a:prstGeom>
        </p:spPr>
      </p:pic>
      <p:sp>
        <p:nvSpPr>
          <p:cNvPr id="25608" name="TextBox 25607">
            <a:extLst>
              <a:ext uri="{FF2B5EF4-FFF2-40B4-BE49-F238E27FC236}">
                <a16:creationId xmlns:a16="http://schemas.microsoft.com/office/drawing/2014/main" id="{5C1D335B-0F67-4460-ABC5-766C07C1E179}"/>
              </a:ext>
            </a:extLst>
          </p:cNvPr>
          <p:cNvSpPr txBox="1"/>
          <p:nvPr/>
        </p:nvSpPr>
        <p:spPr>
          <a:xfrm>
            <a:off x="80617" y="2147681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Original Image</a:t>
            </a:r>
            <a:endParaRPr lang="ko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9AFFD1B-51F4-4F4D-8B26-D3F654D51C3F}"/>
              </a:ext>
            </a:extLst>
          </p:cNvPr>
          <p:cNvSpPr txBox="1"/>
          <p:nvPr/>
        </p:nvSpPr>
        <p:spPr>
          <a:xfrm>
            <a:off x="2079659" y="2147681"/>
            <a:ext cx="171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 baseline="30000" dirty="0"/>
              <a:t>st</a:t>
            </a:r>
            <a:r>
              <a:rPr lang="en-US" altLang="ko-KR" dirty="0"/>
              <a:t> Convolution</a:t>
            </a:r>
            <a:endParaRPr lang="ko-KR" alt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4786426-63B8-410B-A28D-E2069E3AD20A}"/>
              </a:ext>
            </a:extLst>
          </p:cNvPr>
          <p:cNvSpPr txBox="1"/>
          <p:nvPr/>
        </p:nvSpPr>
        <p:spPr>
          <a:xfrm>
            <a:off x="4415211" y="214768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ReLU</a:t>
            </a:r>
            <a:endParaRPr lang="ko-KR" altLang="en-US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7803754-7C44-46CD-BAA0-ADCC8B841B33}"/>
              </a:ext>
            </a:extLst>
          </p:cNvPr>
          <p:cNvSpPr txBox="1"/>
          <p:nvPr/>
        </p:nvSpPr>
        <p:spPr>
          <a:xfrm>
            <a:off x="5849406" y="212249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Max Pooling</a:t>
            </a:r>
            <a:endParaRPr lang="ko-KR" altLang="en-US" dirty="0"/>
          </a:p>
        </p:txBody>
      </p: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8A9EB09B-E8F7-4976-BC1C-1A0B3F548574}"/>
              </a:ext>
            </a:extLst>
          </p:cNvPr>
          <p:cNvCxnSpPr>
            <a:cxnSpLocks/>
          </p:cNvCxnSpPr>
          <p:nvPr/>
        </p:nvCxnSpPr>
        <p:spPr>
          <a:xfrm>
            <a:off x="5621760" y="4218329"/>
            <a:ext cx="4528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6" name="연결선: 꺾임 25615">
            <a:extLst>
              <a:ext uri="{FF2B5EF4-FFF2-40B4-BE49-F238E27FC236}">
                <a16:creationId xmlns:a16="http://schemas.microsoft.com/office/drawing/2014/main" id="{47303C77-1401-4955-9E75-5BFE97B01D4D}"/>
              </a:ext>
            </a:extLst>
          </p:cNvPr>
          <p:cNvCxnSpPr>
            <a:cxnSpLocks/>
            <a:stCxn id="213" idx="3"/>
            <a:endCxn id="25624" idx="1"/>
          </p:cNvCxnSpPr>
          <p:nvPr/>
        </p:nvCxnSpPr>
        <p:spPr>
          <a:xfrm flipH="1">
            <a:off x="2263537" y="1377226"/>
            <a:ext cx="5077186" cy="2834685"/>
          </a:xfrm>
          <a:prstGeom prst="bentConnector5">
            <a:avLst>
              <a:gd name="adj1" fmla="val -16691"/>
              <a:gd name="adj2" fmla="val 47393"/>
              <a:gd name="adj3" fmla="val 127060"/>
            </a:avLst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8" name="그림 197">
            <a:extLst>
              <a:ext uri="{FF2B5EF4-FFF2-40B4-BE49-F238E27FC236}">
                <a16:creationId xmlns:a16="http://schemas.microsoft.com/office/drawing/2014/main" id="{EB19217A-AF9D-4DE8-A282-3692237304A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071" y="4087785"/>
            <a:ext cx="472643" cy="472643"/>
          </a:xfrm>
          <a:prstGeom prst="rect">
            <a:avLst/>
          </a:prstGeom>
        </p:spPr>
      </p:pic>
      <p:sp>
        <p:nvSpPr>
          <p:cNvPr id="25624" name="직사각형 25623">
            <a:extLst>
              <a:ext uri="{FF2B5EF4-FFF2-40B4-BE49-F238E27FC236}">
                <a16:creationId xmlns:a16="http://schemas.microsoft.com/office/drawing/2014/main" id="{C427DD2F-80FD-4B63-943A-68710EF87A71}"/>
              </a:ext>
            </a:extLst>
          </p:cNvPr>
          <p:cNvSpPr/>
          <p:nvPr/>
        </p:nvSpPr>
        <p:spPr>
          <a:xfrm>
            <a:off x="2263537" y="4003182"/>
            <a:ext cx="261108" cy="41745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C285CA8-8C12-4093-A26A-A04A411FD1FF}"/>
              </a:ext>
            </a:extLst>
          </p:cNvPr>
          <p:cNvSpPr/>
          <p:nvPr/>
        </p:nvSpPr>
        <p:spPr>
          <a:xfrm>
            <a:off x="7079615" y="1168497"/>
            <a:ext cx="261108" cy="41745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82D7E7B1-DEE2-42DD-BF5A-43D5EE32D3B1}"/>
              </a:ext>
            </a:extLst>
          </p:cNvPr>
          <p:cNvSpPr txBox="1"/>
          <p:nvPr/>
        </p:nvSpPr>
        <p:spPr>
          <a:xfrm>
            <a:off x="2079659" y="4874694"/>
            <a:ext cx="179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baseline="30000" dirty="0"/>
              <a:t>nd </a:t>
            </a:r>
            <a:r>
              <a:rPr lang="en-US" altLang="ko-KR" dirty="0"/>
              <a:t>Convolution</a:t>
            </a:r>
            <a:endParaRPr lang="ko-KR" altLang="en-US" dirty="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4BA4680-DDBA-4D6D-A39E-C3E71B6DC1AD}"/>
              </a:ext>
            </a:extLst>
          </p:cNvPr>
          <p:cNvSpPr txBox="1"/>
          <p:nvPr/>
        </p:nvSpPr>
        <p:spPr>
          <a:xfrm>
            <a:off x="4597760" y="487469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ReLU</a:t>
            </a:r>
            <a:endParaRPr lang="ko-KR" altLang="en-US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118CB1A-7EA1-4C6F-97E9-4D00E8BE0B92}"/>
              </a:ext>
            </a:extLst>
          </p:cNvPr>
          <p:cNvSpPr txBox="1"/>
          <p:nvPr/>
        </p:nvSpPr>
        <p:spPr>
          <a:xfrm>
            <a:off x="5903843" y="484951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Max Pooling</a:t>
            </a:r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5132A7B-F9DB-42C1-8C68-9097813D6EC9}"/>
              </a:ext>
            </a:extLst>
          </p:cNvPr>
          <p:cNvSpPr txBox="1"/>
          <p:nvPr/>
        </p:nvSpPr>
        <p:spPr>
          <a:xfrm>
            <a:off x="6489942" y="1734444"/>
            <a:ext cx="29258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9684D5D-0704-4431-AD65-BCFB6E12C8E5}"/>
              </a:ext>
            </a:extLst>
          </p:cNvPr>
          <p:cNvSpPr txBox="1"/>
          <p:nvPr/>
        </p:nvSpPr>
        <p:spPr>
          <a:xfrm>
            <a:off x="6905725" y="1306740"/>
            <a:ext cx="29258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D538D227-2583-4B02-8250-3EE22F3897C2}"/>
              </a:ext>
            </a:extLst>
          </p:cNvPr>
          <p:cNvSpPr txBox="1"/>
          <p:nvPr/>
        </p:nvSpPr>
        <p:spPr>
          <a:xfrm>
            <a:off x="6794107" y="827341"/>
            <a:ext cx="29258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13C56BD0-24A7-4C64-A944-9B6A62D13D4B}"/>
              </a:ext>
            </a:extLst>
          </p:cNvPr>
          <p:cNvSpPr txBox="1"/>
          <p:nvPr/>
        </p:nvSpPr>
        <p:spPr>
          <a:xfrm>
            <a:off x="3190758" y="4610399"/>
            <a:ext cx="29258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B281742-0B1B-467B-BBF3-F4A9223F7D7E}"/>
              </a:ext>
            </a:extLst>
          </p:cNvPr>
          <p:cNvSpPr txBox="1"/>
          <p:nvPr/>
        </p:nvSpPr>
        <p:spPr>
          <a:xfrm>
            <a:off x="3614907" y="4172690"/>
            <a:ext cx="29258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1ECC9E5-4F6A-4F6F-B913-53BCEBCEDC8B}"/>
              </a:ext>
            </a:extLst>
          </p:cNvPr>
          <p:cNvSpPr txBox="1"/>
          <p:nvPr/>
        </p:nvSpPr>
        <p:spPr>
          <a:xfrm>
            <a:off x="3291433" y="3601361"/>
            <a:ext cx="29258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64</a:t>
            </a:r>
            <a:endParaRPr lang="ko-KR" altLang="en-US" dirty="0"/>
          </a:p>
        </p:txBody>
      </p:sp>
      <p:pic>
        <p:nvPicPr>
          <p:cNvPr id="225" name="그림 224">
            <a:extLst>
              <a:ext uri="{FF2B5EF4-FFF2-40B4-BE49-F238E27FC236}">
                <a16:creationId xmlns:a16="http://schemas.microsoft.com/office/drawing/2014/main" id="{7FD19CDA-A66B-4260-BCBC-3700A9C5CD3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4718" y="4092859"/>
            <a:ext cx="455430" cy="455430"/>
          </a:xfrm>
          <a:prstGeom prst="rect">
            <a:avLst/>
          </a:prstGeom>
        </p:spPr>
      </p:pic>
      <p:pic>
        <p:nvPicPr>
          <p:cNvPr id="245" name="그림 244">
            <a:extLst>
              <a:ext uri="{FF2B5EF4-FFF2-40B4-BE49-F238E27FC236}">
                <a16:creationId xmlns:a16="http://schemas.microsoft.com/office/drawing/2014/main" id="{FC7ADC25-75CA-4529-ADC9-43498BE4859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093" y="4121025"/>
            <a:ext cx="231567" cy="231567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8E3A8E57-0A1C-4C0D-AB01-DA8DB2BAE87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5128" y="4207547"/>
            <a:ext cx="231567" cy="231567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07BFC086-26A9-4292-B59E-EBF666DC6EFD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4587" y="4291539"/>
            <a:ext cx="231567" cy="231567"/>
          </a:xfrm>
          <a:prstGeom prst="rect">
            <a:avLst/>
          </a:prstGeom>
        </p:spPr>
      </p:pic>
      <p:sp>
        <p:nvSpPr>
          <p:cNvPr id="251" name="타원 250">
            <a:extLst>
              <a:ext uri="{FF2B5EF4-FFF2-40B4-BE49-F238E27FC236}">
                <a16:creationId xmlns:a16="http://schemas.microsoft.com/office/drawing/2014/main" id="{86D26D3D-441A-459C-BF40-D49E7169DAE6}"/>
              </a:ext>
            </a:extLst>
          </p:cNvPr>
          <p:cNvSpPr/>
          <p:nvPr/>
        </p:nvSpPr>
        <p:spPr>
          <a:xfrm>
            <a:off x="6603994" y="4335478"/>
            <a:ext cx="193772" cy="35803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6EAD520B-AD6E-4C46-9D65-6F29D6ED2BDF}"/>
              </a:ext>
            </a:extLst>
          </p:cNvPr>
          <p:cNvSpPr/>
          <p:nvPr/>
        </p:nvSpPr>
        <p:spPr>
          <a:xfrm rot="16200000">
            <a:off x="6693326" y="4292727"/>
            <a:ext cx="214499" cy="23101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3377C377-8D69-4C0A-82F6-A28597FB0DCC}"/>
              </a:ext>
            </a:extLst>
          </p:cNvPr>
          <p:cNvSpPr/>
          <p:nvPr/>
        </p:nvSpPr>
        <p:spPr>
          <a:xfrm rot="19046630">
            <a:off x="6423714" y="3793602"/>
            <a:ext cx="385378" cy="58288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DD6CF43E-757A-4238-AF65-C00FEA963812}"/>
              </a:ext>
            </a:extLst>
          </p:cNvPr>
          <p:cNvSpPr txBox="1"/>
          <p:nvPr/>
        </p:nvSpPr>
        <p:spPr>
          <a:xfrm>
            <a:off x="6651976" y="4572513"/>
            <a:ext cx="11678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0318CCF1-4E2F-4013-8498-2965FBB2114A}"/>
              </a:ext>
            </a:extLst>
          </p:cNvPr>
          <p:cNvSpPr txBox="1"/>
          <p:nvPr/>
        </p:nvSpPr>
        <p:spPr>
          <a:xfrm>
            <a:off x="6898217" y="4257131"/>
            <a:ext cx="11678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B3959DB4-D524-49E3-A0D6-0E104FB94137}"/>
              </a:ext>
            </a:extLst>
          </p:cNvPr>
          <p:cNvSpPr txBox="1"/>
          <p:nvPr/>
        </p:nvSpPr>
        <p:spPr>
          <a:xfrm>
            <a:off x="6640428" y="3789612"/>
            <a:ext cx="29258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64</a:t>
            </a:r>
            <a:endParaRPr lang="ko-KR" altLang="en-US" dirty="0"/>
          </a:p>
        </p:txBody>
      </p: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B62BAC4E-52B6-40E2-9A1E-B42294BBFFAF}"/>
              </a:ext>
            </a:extLst>
          </p:cNvPr>
          <p:cNvCxnSpPr>
            <a:cxnSpLocks/>
          </p:cNvCxnSpPr>
          <p:nvPr/>
        </p:nvCxnSpPr>
        <p:spPr>
          <a:xfrm>
            <a:off x="3660062" y="1413434"/>
            <a:ext cx="5036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A6B2DE13-C4E8-42A5-88A1-7DE25B288A3A}"/>
              </a:ext>
            </a:extLst>
          </p:cNvPr>
          <p:cNvCxnSpPr>
            <a:cxnSpLocks/>
          </p:cNvCxnSpPr>
          <p:nvPr/>
        </p:nvCxnSpPr>
        <p:spPr>
          <a:xfrm>
            <a:off x="5621760" y="1409830"/>
            <a:ext cx="4528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C0FD1877-BC95-4672-8A4E-F8FC4468EAE9}"/>
              </a:ext>
            </a:extLst>
          </p:cNvPr>
          <p:cNvCxnSpPr>
            <a:cxnSpLocks/>
          </p:cNvCxnSpPr>
          <p:nvPr/>
        </p:nvCxnSpPr>
        <p:spPr>
          <a:xfrm>
            <a:off x="7114294" y="4158139"/>
            <a:ext cx="4528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B6B6CF9E-D29F-419D-ABA4-7FDC705A65B8}"/>
              </a:ext>
            </a:extLst>
          </p:cNvPr>
          <p:cNvSpPr txBox="1"/>
          <p:nvPr/>
        </p:nvSpPr>
        <p:spPr>
          <a:xfrm>
            <a:off x="7905862" y="4276264"/>
            <a:ext cx="430887" cy="2975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600" dirty="0"/>
              <a:t>…</a:t>
            </a:r>
            <a:endParaRPr lang="ko-KR" altLang="en-US" sz="1600" dirty="0"/>
          </a:p>
        </p:txBody>
      </p:sp>
      <p:graphicFrame>
        <p:nvGraphicFramePr>
          <p:cNvPr id="262" name="표 261">
            <a:extLst>
              <a:ext uri="{FF2B5EF4-FFF2-40B4-BE49-F238E27FC236}">
                <a16:creationId xmlns:a16="http://schemas.microsoft.com/office/drawing/2014/main" id="{00FAAF39-5DE6-4EA7-BB68-90D830056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992246"/>
              </p:ext>
            </p:extLst>
          </p:nvPr>
        </p:nvGraphicFramePr>
        <p:xfrm>
          <a:off x="7905862" y="4653960"/>
          <a:ext cx="309880" cy="2937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880">
                  <a:extLst>
                    <a:ext uri="{9D8B030D-6E8A-4147-A177-3AD203B41FA5}">
                      <a16:colId xmlns:a16="http://schemas.microsoft.com/office/drawing/2014/main" val="3053330912"/>
                    </a:ext>
                  </a:extLst>
                </a:gridCol>
              </a:tblGrid>
              <a:tr h="2937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371316"/>
                  </a:ext>
                </a:extLst>
              </a:tr>
            </a:tbl>
          </a:graphicData>
        </a:graphic>
      </p:graphicFrame>
      <p:sp>
        <p:nvSpPr>
          <p:cNvPr id="264" name="TextBox 263">
            <a:extLst>
              <a:ext uri="{FF2B5EF4-FFF2-40B4-BE49-F238E27FC236}">
                <a16:creationId xmlns:a16="http://schemas.microsoft.com/office/drawing/2014/main" id="{16ADAD01-FE52-40CA-A214-C37492F3561E}"/>
              </a:ext>
            </a:extLst>
          </p:cNvPr>
          <p:cNvSpPr txBox="1"/>
          <p:nvPr/>
        </p:nvSpPr>
        <p:spPr>
          <a:xfrm>
            <a:off x="7632214" y="511713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Flatten</a:t>
            </a:r>
            <a:endParaRPr lang="ko-KR" altLang="en-US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B3CD976A-EDC1-42E6-A40D-5EF2DC5873C7}"/>
              </a:ext>
            </a:extLst>
          </p:cNvPr>
          <p:cNvSpPr txBox="1"/>
          <p:nvPr/>
        </p:nvSpPr>
        <p:spPr>
          <a:xfrm>
            <a:off x="1559349" y="4237092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x64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filters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FB2863D0-76EF-4104-88F8-080035368F41}"/>
              </a:ext>
            </a:extLst>
          </p:cNvPr>
          <p:cNvSpPr txBox="1"/>
          <p:nvPr/>
        </p:nvSpPr>
        <p:spPr>
          <a:xfrm>
            <a:off x="8296044" y="3899862"/>
            <a:ext cx="79512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7*7*64</a:t>
            </a:r>
            <a:endParaRPr lang="ko-KR" altLang="en-US" dirty="0"/>
          </a:p>
        </p:txBody>
      </p:sp>
      <p:cxnSp>
        <p:nvCxnSpPr>
          <p:cNvPr id="295" name="직선 연결선 294">
            <a:extLst>
              <a:ext uri="{FF2B5EF4-FFF2-40B4-BE49-F238E27FC236}">
                <a16:creationId xmlns:a16="http://schemas.microsoft.com/office/drawing/2014/main" id="{8889D473-147E-4D16-A942-9506860F2CC0}"/>
              </a:ext>
            </a:extLst>
          </p:cNvPr>
          <p:cNvCxnSpPr>
            <a:cxnSpLocks/>
          </p:cNvCxnSpPr>
          <p:nvPr/>
        </p:nvCxnSpPr>
        <p:spPr>
          <a:xfrm flipV="1">
            <a:off x="6230388" y="3009419"/>
            <a:ext cx="1675474" cy="8311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EFA20A78-67FA-44B6-B477-9C68B99320FD}"/>
              </a:ext>
            </a:extLst>
          </p:cNvPr>
          <p:cNvCxnSpPr>
            <a:stCxn id="252" idx="2"/>
          </p:cNvCxnSpPr>
          <p:nvPr/>
        </p:nvCxnSpPr>
        <p:spPr>
          <a:xfrm>
            <a:off x="6800576" y="4515486"/>
            <a:ext cx="1105286" cy="4270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0" name="표 259">
            <a:extLst>
              <a:ext uri="{FF2B5EF4-FFF2-40B4-BE49-F238E27FC236}">
                <a16:creationId xmlns:a16="http://schemas.microsoft.com/office/drawing/2014/main" id="{AEEFB565-938B-4ED6-AC09-5318F6D09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544396"/>
              </p:ext>
            </p:extLst>
          </p:nvPr>
        </p:nvGraphicFramePr>
        <p:xfrm>
          <a:off x="7905862" y="3009419"/>
          <a:ext cx="309880" cy="1211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880">
                  <a:extLst>
                    <a:ext uri="{9D8B030D-6E8A-4147-A177-3AD203B41FA5}">
                      <a16:colId xmlns:a16="http://schemas.microsoft.com/office/drawing/2014/main" val="2095144427"/>
                    </a:ext>
                  </a:extLst>
                </a:gridCol>
              </a:tblGrid>
              <a:tr h="302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230043"/>
                  </a:ext>
                </a:extLst>
              </a:tr>
              <a:tr h="302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051414"/>
                  </a:ext>
                </a:extLst>
              </a:tr>
              <a:tr h="302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308608"/>
                  </a:ext>
                </a:extLst>
              </a:tr>
              <a:tr h="302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120905"/>
                  </a:ext>
                </a:extLst>
              </a:tr>
            </a:tbl>
          </a:graphicData>
        </a:graphic>
      </p:graphicFrame>
      <p:sp>
        <p:nvSpPr>
          <p:cNvPr id="2" name="정육면체 1">
            <a:extLst>
              <a:ext uri="{FF2B5EF4-FFF2-40B4-BE49-F238E27FC236}">
                <a16:creationId xmlns:a16="http://schemas.microsoft.com/office/drawing/2014/main" id="{9A302B1C-28F3-4906-B99D-8AB0988018D3}"/>
              </a:ext>
            </a:extLst>
          </p:cNvPr>
          <p:cNvSpPr/>
          <p:nvPr/>
        </p:nvSpPr>
        <p:spPr>
          <a:xfrm flipH="1">
            <a:off x="1803519" y="1040922"/>
            <a:ext cx="275592" cy="265818"/>
          </a:xfrm>
          <a:prstGeom prst="cube">
            <a:avLst>
              <a:gd name="adj" fmla="val 882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F7935-98E2-4DEC-B2F8-720553455F4B}"/>
              </a:ext>
            </a:extLst>
          </p:cNvPr>
          <p:cNvSpPr txBox="1"/>
          <p:nvPr/>
        </p:nvSpPr>
        <p:spPr>
          <a:xfrm>
            <a:off x="1698702" y="799440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5*5*1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6F3A3A1D-B679-49F1-8B26-54C42ED00219}"/>
              </a:ext>
            </a:extLst>
          </p:cNvPr>
          <p:cNvSpPr/>
          <p:nvPr/>
        </p:nvSpPr>
        <p:spPr>
          <a:xfrm flipH="1">
            <a:off x="1727958" y="3740046"/>
            <a:ext cx="405970" cy="389322"/>
          </a:xfrm>
          <a:prstGeom prst="cube">
            <a:avLst>
              <a:gd name="adj" fmla="val 280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D12D692-1F5F-4F85-947F-5420A6DA3B07}"/>
              </a:ext>
            </a:extLst>
          </p:cNvPr>
          <p:cNvSpPr txBox="1"/>
          <p:nvPr/>
        </p:nvSpPr>
        <p:spPr>
          <a:xfrm>
            <a:off x="1653208" y="3483190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5*5*32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99748D3-0848-4EA4-A9C5-21B2488CFC20}"/>
              </a:ext>
            </a:extLst>
          </p:cNvPr>
          <p:cNvSpPr/>
          <p:nvPr/>
        </p:nvSpPr>
        <p:spPr>
          <a:xfrm>
            <a:off x="350920" y="6353516"/>
            <a:ext cx="270483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맑은 고딕" panose="020D0604000000000000"/>
                <a:ea typeface="맑은 고딕" panose="020D0604000000000000"/>
              </a:rPr>
              <a:t>MNIST_simple</a:t>
            </a:r>
            <a:r>
              <a:rPr lang="en-US" altLang="ko-KR" b="1" dirty="0">
                <a:latin typeface="맑은 고딕" panose="020D0604000000000000"/>
                <a:ea typeface="맑은 고딕" panose="020D0604000000000000"/>
              </a:rPr>
              <a:t> </a:t>
            </a:r>
            <a:r>
              <a:rPr lang="ko-KR" altLang="en-US" b="1" dirty="0">
                <a:latin typeface="맑은 고딕" panose="020D0604000000000000"/>
                <a:ea typeface="맑은 고딕" panose="020D0604000000000000"/>
              </a:rPr>
              <a:t>시연</a:t>
            </a:r>
            <a:endParaRPr lang="ko-KR" altLang="en-US" dirty="0">
              <a:latin typeface="맑은 고딕" panose="020D0604000000000000"/>
              <a:ea typeface="맑은 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467834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Chapter.4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시연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Optimization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BED9222-9CBB-4C43-ADA7-11B546EDDF95}"/>
              </a:ext>
            </a:extLst>
          </p:cNvPr>
          <p:cNvGrpSpPr/>
          <p:nvPr/>
        </p:nvGrpSpPr>
        <p:grpSpPr>
          <a:xfrm flipH="1">
            <a:off x="679497" y="1993093"/>
            <a:ext cx="766869" cy="3419416"/>
            <a:chOff x="7895380" y="59737"/>
            <a:chExt cx="766869" cy="2022806"/>
          </a:xfrm>
        </p:grpSpPr>
        <p:sp>
          <p:nvSpPr>
            <p:cNvPr id="312" name="타원 311">
              <a:extLst>
                <a:ext uri="{FF2B5EF4-FFF2-40B4-BE49-F238E27FC236}">
                  <a16:creationId xmlns:a16="http://schemas.microsoft.com/office/drawing/2014/main" id="{0B29B9C2-E0DA-48A8-87E2-7739FA4996EA}"/>
                </a:ext>
              </a:extLst>
            </p:cNvPr>
            <p:cNvSpPr/>
            <p:nvPr/>
          </p:nvSpPr>
          <p:spPr>
            <a:xfrm>
              <a:off x="7976155" y="87446"/>
              <a:ext cx="686094" cy="194262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EC56A290-0CFA-430B-B763-A2D2931AD24A}"/>
                </a:ext>
              </a:extLst>
            </p:cNvPr>
            <p:cNvSpPr/>
            <p:nvPr/>
          </p:nvSpPr>
          <p:spPr>
            <a:xfrm>
              <a:off x="7895380" y="59737"/>
              <a:ext cx="442294" cy="20228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9" name="그림 318">
            <a:extLst>
              <a:ext uri="{FF2B5EF4-FFF2-40B4-BE49-F238E27FC236}">
                <a16:creationId xmlns:a16="http://schemas.microsoft.com/office/drawing/2014/main" id="{74A5A9C9-B1F4-4C68-A3F6-982703B094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028" y="1731693"/>
            <a:ext cx="7573209" cy="4022561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B64DDA4A-FC43-43D2-9238-EC7D104C51FE}"/>
              </a:ext>
            </a:extLst>
          </p:cNvPr>
          <p:cNvSpPr txBox="1"/>
          <p:nvPr/>
        </p:nvSpPr>
        <p:spPr>
          <a:xfrm>
            <a:off x="197986" y="3604473"/>
            <a:ext cx="79512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7*7*64</a:t>
            </a:r>
            <a:endParaRPr lang="ko-KR" altLang="en-US" dirty="0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64FFBCB-9603-4379-A5A1-6A8DCE0D9419}"/>
              </a:ext>
            </a:extLst>
          </p:cNvPr>
          <p:cNvSpPr txBox="1"/>
          <p:nvPr/>
        </p:nvSpPr>
        <p:spPr>
          <a:xfrm>
            <a:off x="1870152" y="1440566"/>
            <a:ext cx="58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300</a:t>
            </a:r>
            <a:endParaRPr lang="ko-KR" alt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C2CA71-922D-4138-A52C-F39431E70B16}"/>
              </a:ext>
            </a:extLst>
          </p:cNvPr>
          <p:cNvSpPr txBox="1"/>
          <p:nvPr/>
        </p:nvSpPr>
        <p:spPr>
          <a:xfrm>
            <a:off x="2886152" y="1440566"/>
            <a:ext cx="58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300</a:t>
            </a:r>
            <a:endParaRPr lang="ko-KR" altLang="en-US" dirty="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D5FE464C-4996-4137-8239-37A8B5FBCE39}"/>
              </a:ext>
            </a:extLst>
          </p:cNvPr>
          <p:cNvSpPr txBox="1"/>
          <p:nvPr/>
        </p:nvSpPr>
        <p:spPr>
          <a:xfrm>
            <a:off x="3912925" y="1855267"/>
            <a:ext cx="58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903F30CF-BCBF-41A0-96D6-20D9905CFA6F}"/>
              </a:ext>
            </a:extLst>
          </p:cNvPr>
          <p:cNvSpPr txBox="1"/>
          <p:nvPr/>
        </p:nvSpPr>
        <p:spPr>
          <a:xfrm>
            <a:off x="6364812" y="1845479"/>
            <a:ext cx="58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DB7D1FE4-0EFC-4745-941D-39D068ED27A0}"/>
              </a:ext>
            </a:extLst>
          </p:cNvPr>
          <p:cNvSpPr/>
          <p:nvPr/>
        </p:nvSpPr>
        <p:spPr>
          <a:xfrm>
            <a:off x="7314846" y="3008962"/>
            <a:ext cx="286328" cy="138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E0CF7201-538A-4C0D-9700-9F7F796001A6}"/>
              </a:ext>
            </a:extLst>
          </p:cNvPr>
          <p:cNvSpPr/>
          <p:nvPr/>
        </p:nvSpPr>
        <p:spPr>
          <a:xfrm>
            <a:off x="7317176" y="3665550"/>
            <a:ext cx="286328" cy="138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15432199-EA2C-4CA0-A429-7C1749D0FA6C}"/>
              </a:ext>
            </a:extLst>
          </p:cNvPr>
          <p:cNvSpPr/>
          <p:nvPr/>
        </p:nvSpPr>
        <p:spPr>
          <a:xfrm>
            <a:off x="7311406" y="4318398"/>
            <a:ext cx="286328" cy="138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3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A394308-9FC1-440A-B821-2B9639A3655A}"/>
              </a:ext>
            </a:extLst>
          </p:cNvPr>
          <p:cNvSpPr txBox="1"/>
          <p:nvPr/>
        </p:nvSpPr>
        <p:spPr>
          <a:xfrm>
            <a:off x="6446936" y="4441970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78001F2-DC46-4C2E-87F6-453E989C7CE8}"/>
              </a:ext>
            </a:extLst>
          </p:cNvPr>
          <p:cNvSpPr txBox="1"/>
          <p:nvPr/>
        </p:nvSpPr>
        <p:spPr>
          <a:xfrm>
            <a:off x="3973038" y="4449367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43BE1B0F-0A3F-4545-A092-0395D0BAAD39}"/>
              </a:ext>
            </a:extLst>
          </p:cNvPr>
          <p:cNvSpPr txBox="1"/>
          <p:nvPr/>
        </p:nvSpPr>
        <p:spPr>
          <a:xfrm>
            <a:off x="7290338" y="4449367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24" name="순서도: 자기 디스크 323">
            <a:extLst>
              <a:ext uri="{FF2B5EF4-FFF2-40B4-BE49-F238E27FC236}">
                <a16:creationId xmlns:a16="http://schemas.microsoft.com/office/drawing/2014/main" id="{1F7D2C61-E2A1-46D9-AD59-0AC547F5EC04}"/>
              </a:ext>
            </a:extLst>
          </p:cNvPr>
          <p:cNvSpPr/>
          <p:nvPr/>
        </p:nvSpPr>
        <p:spPr>
          <a:xfrm>
            <a:off x="8084812" y="3193110"/>
            <a:ext cx="883920" cy="944880"/>
          </a:xfrm>
          <a:prstGeom prst="flowChartMagneticDisk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Adam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Optimizer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30" name="직선 화살표 연결선 329">
            <a:extLst>
              <a:ext uri="{FF2B5EF4-FFF2-40B4-BE49-F238E27FC236}">
                <a16:creationId xmlns:a16="http://schemas.microsoft.com/office/drawing/2014/main" id="{0889A7A2-DFC6-4044-B710-A0B0B9FD6125}"/>
              </a:ext>
            </a:extLst>
          </p:cNvPr>
          <p:cNvCxnSpPr/>
          <p:nvPr/>
        </p:nvCxnSpPr>
        <p:spPr>
          <a:xfrm>
            <a:off x="7752003" y="3489960"/>
            <a:ext cx="264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직선 화살표 연결선 331">
            <a:extLst>
              <a:ext uri="{FF2B5EF4-FFF2-40B4-BE49-F238E27FC236}">
                <a16:creationId xmlns:a16="http://schemas.microsoft.com/office/drawing/2014/main" id="{36E2A485-225A-4F89-9088-107ED5841BC0}"/>
              </a:ext>
            </a:extLst>
          </p:cNvPr>
          <p:cNvCxnSpPr/>
          <p:nvPr/>
        </p:nvCxnSpPr>
        <p:spPr>
          <a:xfrm flipH="1">
            <a:off x="7760237" y="3881472"/>
            <a:ext cx="2560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3" name="TextBox 332">
            <a:extLst>
              <a:ext uri="{FF2B5EF4-FFF2-40B4-BE49-F238E27FC236}">
                <a16:creationId xmlns:a16="http://schemas.microsoft.com/office/drawing/2014/main" id="{92003A66-3AC4-4F8C-BCA8-1956F4E4A869}"/>
              </a:ext>
            </a:extLst>
          </p:cNvPr>
          <p:cNvSpPr txBox="1"/>
          <p:nvPr/>
        </p:nvSpPr>
        <p:spPr>
          <a:xfrm>
            <a:off x="7741544" y="2887994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Feedforward</a:t>
            </a:r>
            <a:endParaRPr lang="ko-KR" altLang="en-US" sz="1200" dirty="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89CC2DC-B19B-44AD-AF03-3EB78F31B39B}"/>
              </a:ext>
            </a:extLst>
          </p:cNvPr>
          <p:cNvSpPr txBox="1"/>
          <p:nvPr/>
        </p:nvSpPr>
        <p:spPr>
          <a:xfrm>
            <a:off x="7704318" y="4214707"/>
            <a:ext cx="1334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Backpropagation</a:t>
            </a:r>
            <a:endParaRPr lang="ko-KR" altLang="en-US" sz="1200" dirty="0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8A1CFFC4-51B1-4A7F-BC40-F9A440893A34}"/>
              </a:ext>
            </a:extLst>
          </p:cNvPr>
          <p:cNvSpPr txBox="1"/>
          <p:nvPr/>
        </p:nvSpPr>
        <p:spPr>
          <a:xfrm>
            <a:off x="7230223" y="1845479"/>
            <a:ext cx="58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9CAA7870-69D8-4C05-843A-44A5AB6F920E}"/>
              </a:ext>
            </a:extLst>
          </p:cNvPr>
          <p:cNvSpPr/>
          <p:nvPr/>
        </p:nvSpPr>
        <p:spPr>
          <a:xfrm>
            <a:off x="3665220" y="4831080"/>
            <a:ext cx="1104900" cy="4927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날짜 개체 틀 3">
            <a:extLst>
              <a:ext uri="{FF2B5EF4-FFF2-40B4-BE49-F238E27FC236}">
                <a16:creationId xmlns:a16="http://schemas.microsoft.com/office/drawing/2014/main" id="{55296444-57CA-4A1C-BAF7-4151A20034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27" name="슬라이드 번호 개체 틀 4">
            <a:extLst>
              <a:ext uri="{FF2B5EF4-FFF2-40B4-BE49-F238E27FC236}">
                <a16:creationId xmlns:a16="http://schemas.microsoft.com/office/drawing/2014/main" id="{97E98570-ACBD-4D5E-A9BD-0DF8FA46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40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Chapter.4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시연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Optimization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AF18241-6BAF-46DF-8547-987BB5A3850B}"/>
              </a:ext>
            </a:extLst>
          </p:cNvPr>
          <p:cNvSpPr/>
          <p:nvPr/>
        </p:nvSpPr>
        <p:spPr>
          <a:xfrm>
            <a:off x="770723" y="1431834"/>
            <a:ext cx="713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맑은 고딕" panose="020D0604000000000000"/>
                <a:ea typeface="맑은 고딕" panose="020D0604000000000000"/>
              </a:rPr>
              <a:t>MNIST_simple</a:t>
            </a:r>
            <a:r>
              <a:rPr lang="en-US" altLang="ko-KR" b="1" dirty="0">
                <a:latin typeface="맑은 고딕" panose="020D0604000000000000"/>
                <a:ea typeface="맑은 고딕" panose="020D0604000000000000"/>
              </a:rPr>
              <a:t> </a:t>
            </a:r>
            <a:r>
              <a:rPr lang="ko-KR" altLang="en-US" b="1" dirty="0">
                <a:latin typeface="맑은 고딕" panose="020D0604000000000000"/>
                <a:ea typeface="맑은 고딕" panose="020D0604000000000000"/>
              </a:rPr>
              <a:t>시연</a:t>
            </a:r>
            <a:endParaRPr lang="ko-KR" altLang="en-US" dirty="0">
              <a:latin typeface="맑은 고딕" panose="020D0604000000000000"/>
              <a:ea typeface="맑은 고딕" panose="020D060400000000000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752704-9361-471B-A4A4-B407DD9653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390" y="2040391"/>
            <a:ext cx="3509093" cy="4373773"/>
          </a:xfrm>
          <a:prstGeom prst="rect">
            <a:avLst/>
          </a:prstGeom>
        </p:spPr>
      </p:pic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59FA244B-660D-43FE-B894-C8F9D89E9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A6E447C4-88AA-4DD1-9C6A-33ACBC25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34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Chapter.4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시연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Optimization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5D5ABD-A381-4CC8-B43C-EA373617A46F}"/>
              </a:ext>
            </a:extLst>
          </p:cNvPr>
          <p:cNvSpPr/>
          <p:nvPr/>
        </p:nvSpPr>
        <p:spPr>
          <a:xfrm>
            <a:off x="770723" y="1431834"/>
            <a:ext cx="713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맑은 고딕" panose="020D0604000000000000"/>
                <a:ea typeface="맑은 고딕" panose="020D0604000000000000"/>
              </a:rPr>
              <a:t>MNIST_deep</a:t>
            </a:r>
            <a:r>
              <a:rPr lang="en-US" altLang="ko-KR" b="1" dirty="0">
                <a:latin typeface="맑은 고딕" panose="020D0604000000000000"/>
                <a:ea typeface="맑은 고딕" panose="020D0604000000000000"/>
              </a:rPr>
              <a:t> </a:t>
            </a:r>
            <a:r>
              <a:rPr lang="ko-KR" altLang="en-US" b="1" dirty="0">
                <a:latin typeface="맑은 고딕" panose="020D0604000000000000"/>
                <a:ea typeface="맑은 고딕" panose="020D0604000000000000"/>
              </a:rPr>
              <a:t>시연</a:t>
            </a:r>
            <a:endParaRPr lang="ko-KR" altLang="en-US" dirty="0">
              <a:latin typeface="맑은 고딕" panose="020D0604000000000000"/>
              <a:ea typeface="맑은 고딕" panose="020D0604000000000000"/>
            </a:endParaRPr>
          </a:p>
        </p:txBody>
      </p:sp>
      <p:pic>
        <p:nvPicPr>
          <p:cNvPr id="1026" name="Picture 2" descr="mnist dataset에 대한 이미지 검색결과">
            <a:extLst>
              <a:ext uri="{FF2B5EF4-FFF2-40B4-BE49-F238E27FC236}">
                <a16:creationId xmlns:a16="http://schemas.microsoft.com/office/drawing/2014/main" id="{3C434AB1-889B-4610-8805-9F3BA3F1F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883" y="2243519"/>
            <a:ext cx="80962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012D3617-CDE0-466D-9C68-5F717080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D1C624E1-F157-4403-94E2-E4243E3C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17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ea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ea typeface="맑은 고딕" panose="020D0604000000000000"/>
                <a:cs typeface="Arial"/>
              </a:rPr>
              <a:t>1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이해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200" dirty="0">
                <a:solidFill>
                  <a:srgbClr val="1D2B37"/>
                </a:solidFill>
                <a:latin typeface="맑은 고딕" panose="020D0604000000000000"/>
                <a:ea typeface="맑은 고딕" panose="020D0604000000000000"/>
                <a:cs typeface="Arial"/>
              </a:rPr>
              <a:t>Intro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2039" y="0"/>
            <a:ext cx="11747" cy="1079867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B1203EDA-2814-4726-AF1E-5EB411CF50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0F44D810-16FA-48B7-8B93-2DA9DEF57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1266" name="Picture 2" descr="관련 이미지">
            <a:extLst>
              <a:ext uri="{FF2B5EF4-FFF2-40B4-BE49-F238E27FC236}">
                <a16:creationId xmlns:a16="http://schemas.microsoft.com/office/drawing/2014/main" id="{23658B38-E127-4EB0-B921-0477A23F2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38851" y="1884559"/>
            <a:ext cx="5475315" cy="333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관련 이미지">
            <a:extLst>
              <a:ext uri="{FF2B5EF4-FFF2-40B4-BE49-F238E27FC236}">
                <a16:creationId xmlns:a16="http://schemas.microsoft.com/office/drawing/2014/main" id="{2F91846C-8AD8-4011-B329-3CF3D27D9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0999" y="1948567"/>
            <a:ext cx="4130265" cy="30499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6E282A-973B-4FEE-8587-97199995CDD2}"/>
              </a:ext>
            </a:extLst>
          </p:cNvPr>
          <p:cNvSpPr txBox="1"/>
          <p:nvPr/>
        </p:nvSpPr>
        <p:spPr>
          <a:xfrm>
            <a:off x="2176398" y="5709648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알파고와 그림 변환 어플의 공통점 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A7B4A-0944-4909-B345-D14DB103C43B}"/>
              </a:ext>
            </a:extLst>
          </p:cNvPr>
          <p:cNvSpPr txBox="1"/>
          <p:nvPr/>
        </p:nvSpPr>
        <p:spPr>
          <a:xfrm>
            <a:off x="6172326" y="57078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CNN!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36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타원 287">
            <a:extLst>
              <a:ext uri="{FF2B5EF4-FFF2-40B4-BE49-F238E27FC236}">
                <a16:creationId xmlns:a16="http://schemas.microsoft.com/office/drawing/2014/main" id="{2C4E05CB-BDAB-4B33-BC4F-48393CFDD75D}"/>
              </a:ext>
            </a:extLst>
          </p:cNvPr>
          <p:cNvSpPr/>
          <p:nvPr/>
        </p:nvSpPr>
        <p:spPr>
          <a:xfrm>
            <a:off x="6708602" y="5153182"/>
            <a:ext cx="135603" cy="28063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781DD12C-A71A-4FA6-9C57-3567EA4035FA}"/>
              </a:ext>
            </a:extLst>
          </p:cNvPr>
          <p:cNvSpPr/>
          <p:nvPr/>
        </p:nvSpPr>
        <p:spPr>
          <a:xfrm rot="16200000">
            <a:off x="6778511" y="5099115"/>
            <a:ext cx="140478" cy="24723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92D0B333-6683-48B9-8C43-886D37B9758B}"/>
              </a:ext>
            </a:extLst>
          </p:cNvPr>
          <p:cNvSpPr/>
          <p:nvPr/>
        </p:nvSpPr>
        <p:spPr>
          <a:xfrm rot="18660368">
            <a:off x="6514999" y="4747578"/>
            <a:ext cx="259242" cy="49736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2" name="그림 281">
            <a:extLst>
              <a:ext uri="{FF2B5EF4-FFF2-40B4-BE49-F238E27FC236}">
                <a16:creationId xmlns:a16="http://schemas.microsoft.com/office/drawing/2014/main" id="{F72D790D-79FE-4B9D-8DEA-A3F6D6114A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6345" y="4803975"/>
            <a:ext cx="310648" cy="310648"/>
          </a:xfrm>
          <a:prstGeom prst="rect">
            <a:avLst/>
          </a:prstGeom>
        </p:spPr>
      </p:pic>
      <p:sp>
        <p:nvSpPr>
          <p:cNvPr id="273" name="타원 272">
            <a:extLst>
              <a:ext uri="{FF2B5EF4-FFF2-40B4-BE49-F238E27FC236}">
                <a16:creationId xmlns:a16="http://schemas.microsoft.com/office/drawing/2014/main" id="{DAF58D09-4AEE-463C-93FB-206C912D6981}"/>
              </a:ext>
            </a:extLst>
          </p:cNvPr>
          <p:cNvSpPr/>
          <p:nvPr/>
        </p:nvSpPr>
        <p:spPr>
          <a:xfrm>
            <a:off x="5011695" y="5169873"/>
            <a:ext cx="211507" cy="28063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1C47C8F2-6520-44A7-8A26-5EFE991C8EC6}"/>
              </a:ext>
            </a:extLst>
          </p:cNvPr>
          <p:cNvSpPr/>
          <p:nvPr/>
        </p:nvSpPr>
        <p:spPr>
          <a:xfrm rot="16200000">
            <a:off x="5108499" y="5024234"/>
            <a:ext cx="201360" cy="32143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C59D9AC6-F508-4E9C-8D24-73A942491DF2}"/>
              </a:ext>
            </a:extLst>
          </p:cNvPr>
          <p:cNvSpPr/>
          <p:nvPr/>
        </p:nvSpPr>
        <p:spPr>
          <a:xfrm rot="18660368">
            <a:off x="4719799" y="4458621"/>
            <a:ext cx="398553" cy="77991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2" name="그림 271">
            <a:extLst>
              <a:ext uri="{FF2B5EF4-FFF2-40B4-BE49-F238E27FC236}">
                <a16:creationId xmlns:a16="http://schemas.microsoft.com/office/drawing/2014/main" id="{0E3F1EBC-E728-4B55-9BF2-E0E47D93139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9896" y="4544166"/>
            <a:ext cx="478525" cy="478525"/>
          </a:xfrm>
          <a:prstGeom prst="rect">
            <a:avLst/>
          </a:prstGeom>
        </p:spPr>
      </p:pic>
      <p:sp>
        <p:nvSpPr>
          <p:cNvPr id="224" name="타원 223">
            <a:extLst>
              <a:ext uri="{FF2B5EF4-FFF2-40B4-BE49-F238E27FC236}">
                <a16:creationId xmlns:a16="http://schemas.microsoft.com/office/drawing/2014/main" id="{590BF0D1-2526-4290-86E8-2A76E545C7C5}"/>
              </a:ext>
            </a:extLst>
          </p:cNvPr>
          <p:cNvSpPr/>
          <p:nvPr/>
        </p:nvSpPr>
        <p:spPr>
          <a:xfrm>
            <a:off x="3102247" y="5158542"/>
            <a:ext cx="211507" cy="28063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5F27A9D8-E9F9-44CB-BF83-23CF7C3965B6}"/>
              </a:ext>
            </a:extLst>
          </p:cNvPr>
          <p:cNvSpPr/>
          <p:nvPr/>
        </p:nvSpPr>
        <p:spPr>
          <a:xfrm rot="16200000">
            <a:off x="3199051" y="5012903"/>
            <a:ext cx="201360" cy="32143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D5DD1543-7E29-4779-9CC7-71AE839A9B9F}"/>
              </a:ext>
            </a:extLst>
          </p:cNvPr>
          <p:cNvSpPr/>
          <p:nvPr/>
        </p:nvSpPr>
        <p:spPr>
          <a:xfrm rot="18660368">
            <a:off x="2810351" y="4447290"/>
            <a:ext cx="398553" cy="77991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ED90014-1C6A-4FD7-8176-B992B237DF3A}"/>
              </a:ext>
            </a:extLst>
          </p:cNvPr>
          <p:cNvGrpSpPr/>
          <p:nvPr/>
        </p:nvGrpSpPr>
        <p:grpSpPr>
          <a:xfrm>
            <a:off x="2524788" y="4542088"/>
            <a:ext cx="809971" cy="741600"/>
            <a:chOff x="2701218" y="5064751"/>
            <a:chExt cx="809971" cy="741600"/>
          </a:xfrm>
        </p:grpSpPr>
        <p:pic>
          <p:nvPicPr>
            <p:cNvPr id="271" name="그림 270">
              <a:extLst>
                <a:ext uri="{FF2B5EF4-FFF2-40B4-BE49-F238E27FC236}">
                  <a16:creationId xmlns:a16="http://schemas.microsoft.com/office/drawing/2014/main" id="{D96D2CAD-01F8-40E0-9B03-1C0D6BF2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01218" y="5064751"/>
              <a:ext cx="498756" cy="45993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934DEE4-0107-4CCB-80E9-65CF29A22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2433" y="5346420"/>
              <a:ext cx="498756" cy="459931"/>
            </a:xfrm>
            <a:prstGeom prst="rect">
              <a:avLst/>
            </a:prstGeom>
          </p:spPr>
        </p:pic>
      </p:grpSp>
      <p:pic>
        <p:nvPicPr>
          <p:cNvPr id="274" name="그림 273">
            <a:extLst>
              <a:ext uri="{FF2B5EF4-FFF2-40B4-BE49-F238E27FC236}">
                <a16:creationId xmlns:a16="http://schemas.microsoft.com/office/drawing/2014/main" id="{3316500E-F255-4A32-A4FD-9AC63F6B4AF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7118" y="2366769"/>
            <a:ext cx="455430" cy="455430"/>
          </a:xfrm>
          <a:prstGeom prst="rect">
            <a:avLst/>
          </a:prstGeom>
        </p:spPr>
      </p:pic>
      <p:pic>
        <p:nvPicPr>
          <p:cNvPr id="275" name="그림 274">
            <a:extLst>
              <a:ext uri="{FF2B5EF4-FFF2-40B4-BE49-F238E27FC236}">
                <a16:creationId xmlns:a16="http://schemas.microsoft.com/office/drawing/2014/main" id="{6037336A-9A68-4137-8437-D2D11454081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794" y="2477415"/>
            <a:ext cx="455430" cy="455430"/>
          </a:xfrm>
          <a:prstGeom prst="rect">
            <a:avLst/>
          </a:prstGeom>
        </p:spPr>
      </p:pic>
      <p:pic>
        <p:nvPicPr>
          <p:cNvPr id="276" name="그림 275">
            <a:extLst>
              <a:ext uri="{FF2B5EF4-FFF2-40B4-BE49-F238E27FC236}">
                <a16:creationId xmlns:a16="http://schemas.microsoft.com/office/drawing/2014/main" id="{480F913E-10E6-4D8A-8AF1-4945373949D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9639" y="2581268"/>
            <a:ext cx="455430" cy="455430"/>
          </a:xfrm>
          <a:prstGeom prst="rect">
            <a:avLst/>
          </a:prstGeom>
        </p:spPr>
      </p:pic>
      <p:sp>
        <p:nvSpPr>
          <p:cNvPr id="228" name="타원 227">
            <a:extLst>
              <a:ext uri="{FF2B5EF4-FFF2-40B4-BE49-F238E27FC236}">
                <a16:creationId xmlns:a16="http://schemas.microsoft.com/office/drawing/2014/main" id="{C96C9DCB-A17C-48F9-A439-4CD4AFD42152}"/>
              </a:ext>
            </a:extLst>
          </p:cNvPr>
          <p:cNvSpPr/>
          <p:nvPr/>
        </p:nvSpPr>
        <p:spPr>
          <a:xfrm rot="18660368">
            <a:off x="3064256" y="2287282"/>
            <a:ext cx="398553" cy="74973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5" name="그림 264">
            <a:extLst>
              <a:ext uri="{FF2B5EF4-FFF2-40B4-BE49-F238E27FC236}">
                <a16:creationId xmlns:a16="http://schemas.microsoft.com/office/drawing/2014/main" id="{2972F973-589A-4EB3-B91F-AE2AC0B4DA1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5137" y="2393544"/>
            <a:ext cx="472643" cy="472643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D564CFA6-DD35-43B0-93F2-131E4E16418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8991" y="2484871"/>
            <a:ext cx="472643" cy="472643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CE09E645-821C-4714-BA4E-9290C564028D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9988" y="2576198"/>
            <a:ext cx="472643" cy="472643"/>
          </a:xfrm>
          <a:prstGeom prst="rect">
            <a:avLst/>
          </a:prstGeom>
        </p:spPr>
      </p:pic>
      <p:sp>
        <p:nvSpPr>
          <p:cNvPr id="239" name="타원 238">
            <a:extLst>
              <a:ext uri="{FF2B5EF4-FFF2-40B4-BE49-F238E27FC236}">
                <a16:creationId xmlns:a16="http://schemas.microsoft.com/office/drawing/2014/main" id="{7EA99DD9-A7E5-4B56-AE24-917EEBCF2E26}"/>
              </a:ext>
            </a:extLst>
          </p:cNvPr>
          <p:cNvSpPr/>
          <p:nvPr/>
        </p:nvSpPr>
        <p:spPr>
          <a:xfrm rot="18956705">
            <a:off x="4839158" y="2300620"/>
            <a:ext cx="373787" cy="67634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A2185A86-E5E8-4D0C-87B0-E35BCE53CE30}"/>
              </a:ext>
            </a:extLst>
          </p:cNvPr>
          <p:cNvSpPr/>
          <p:nvPr/>
        </p:nvSpPr>
        <p:spPr>
          <a:xfrm>
            <a:off x="4833686" y="3111866"/>
            <a:ext cx="444321" cy="38152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4C0EA01B-A92B-4A80-9B27-C5E75DA6012B}"/>
              </a:ext>
            </a:extLst>
          </p:cNvPr>
          <p:cNvSpPr/>
          <p:nvPr/>
        </p:nvSpPr>
        <p:spPr>
          <a:xfrm rot="16200000">
            <a:off x="5062067" y="2973846"/>
            <a:ext cx="437723" cy="23101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5A45490C-637D-436C-910D-1CE82A8A4FEE}"/>
              </a:ext>
            </a:extLst>
          </p:cNvPr>
          <p:cNvSpPr txBox="1"/>
          <p:nvPr/>
        </p:nvSpPr>
        <p:spPr>
          <a:xfrm>
            <a:off x="4927389" y="3378670"/>
            <a:ext cx="29258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4F092244-33EA-45D5-A597-7EAC18CA3C30}"/>
              </a:ext>
            </a:extLst>
          </p:cNvPr>
          <p:cNvSpPr txBox="1"/>
          <p:nvPr/>
        </p:nvSpPr>
        <p:spPr>
          <a:xfrm>
            <a:off x="5351538" y="2940961"/>
            <a:ext cx="29258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69AD703-A435-4396-9C89-CAF8AC995E2E}"/>
              </a:ext>
            </a:extLst>
          </p:cNvPr>
          <p:cNvSpPr txBox="1"/>
          <p:nvPr/>
        </p:nvSpPr>
        <p:spPr>
          <a:xfrm>
            <a:off x="5101514" y="2358134"/>
            <a:ext cx="29258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64</a:t>
            </a:r>
            <a:endParaRPr lang="ko-KR" altLang="en-US" dirty="0"/>
          </a:p>
        </p:txBody>
      </p:sp>
      <p:pic>
        <p:nvPicPr>
          <p:cNvPr id="238" name="그림 237">
            <a:extLst>
              <a:ext uri="{FF2B5EF4-FFF2-40B4-BE49-F238E27FC236}">
                <a16:creationId xmlns:a16="http://schemas.microsoft.com/office/drawing/2014/main" id="{C58F4766-5AAE-4D2E-8005-0E8029A1C4D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197" y="2653066"/>
            <a:ext cx="455430" cy="455430"/>
          </a:xfrm>
          <a:prstGeom prst="rect">
            <a:avLst/>
          </a:prstGeom>
        </p:spPr>
      </p:pic>
      <p:pic>
        <p:nvPicPr>
          <p:cNvPr id="237" name="그림 236">
            <a:extLst>
              <a:ext uri="{FF2B5EF4-FFF2-40B4-BE49-F238E27FC236}">
                <a16:creationId xmlns:a16="http://schemas.microsoft.com/office/drawing/2014/main" id="{B65CA3EC-CCB3-40E1-B108-A445CCAA2A7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2873" y="2763712"/>
            <a:ext cx="455430" cy="455430"/>
          </a:xfrm>
          <a:prstGeom prst="rect">
            <a:avLst/>
          </a:prstGeom>
        </p:spPr>
      </p:pic>
      <p:sp>
        <p:nvSpPr>
          <p:cNvPr id="229" name="타원 228">
            <a:extLst>
              <a:ext uri="{FF2B5EF4-FFF2-40B4-BE49-F238E27FC236}">
                <a16:creationId xmlns:a16="http://schemas.microsoft.com/office/drawing/2014/main" id="{593CF50E-623F-418F-ABE7-4AB984C206AF}"/>
              </a:ext>
            </a:extLst>
          </p:cNvPr>
          <p:cNvSpPr/>
          <p:nvPr/>
        </p:nvSpPr>
        <p:spPr>
          <a:xfrm>
            <a:off x="3097055" y="3118301"/>
            <a:ext cx="444321" cy="38152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089D9D4-3E5C-409F-B278-3F71266E6306}"/>
              </a:ext>
            </a:extLst>
          </p:cNvPr>
          <p:cNvSpPr/>
          <p:nvPr/>
        </p:nvSpPr>
        <p:spPr>
          <a:xfrm rot="16200000">
            <a:off x="3325436" y="2980281"/>
            <a:ext cx="437723" cy="23101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69D33225-B9C7-4D84-9CF1-7D83E27069FA}"/>
              </a:ext>
            </a:extLst>
          </p:cNvPr>
          <p:cNvSpPr/>
          <p:nvPr/>
        </p:nvSpPr>
        <p:spPr>
          <a:xfrm rot="19046630">
            <a:off x="6519872" y="505987"/>
            <a:ext cx="459265" cy="26736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8A927068-2E61-4693-98D7-81B86DCE83F4}"/>
              </a:ext>
            </a:extLst>
          </p:cNvPr>
          <p:cNvSpPr/>
          <p:nvPr/>
        </p:nvSpPr>
        <p:spPr>
          <a:xfrm>
            <a:off x="6416258" y="955310"/>
            <a:ext cx="422755" cy="38152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D8E974D1-5F9C-48B5-B5F2-D965B42CE84B}"/>
              </a:ext>
            </a:extLst>
          </p:cNvPr>
          <p:cNvSpPr/>
          <p:nvPr/>
        </p:nvSpPr>
        <p:spPr>
          <a:xfrm rot="16200000">
            <a:off x="6597782" y="848043"/>
            <a:ext cx="437723" cy="226467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" name="그림 203">
            <a:extLst>
              <a:ext uri="{FF2B5EF4-FFF2-40B4-BE49-F238E27FC236}">
                <a16:creationId xmlns:a16="http://schemas.microsoft.com/office/drawing/2014/main" id="{9EEC5515-8F94-4DD2-9B3E-8753D10E1DA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8220" y="2679837"/>
            <a:ext cx="472643" cy="472643"/>
          </a:xfrm>
          <a:prstGeom prst="rect">
            <a:avLst/>
          </a:prstGeom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8ACD5AA5-1B9F-4F99-A66E-8905210A4CC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2074" y="2771164"/>
            <a:ext cx="472643" cy="472643"/>
          </a:xfrm>
          <a:prstGeom prst="rect">
            <a:avLst/>
          </a:prstGeom>
        </p:spPr>
      </p:pic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9E9127B7-C9B0-40F1-9CC2-908777BD9CB3}"/>
              </a:ext>
            </a:extLst>
          </p:cNvPr>
          <p:cNvCxnSpPr>
            <a:cxnSpLocks/>
          </p:cNvCxnSpPr>
          <p:nvPr/>
        </p:nvCxnSpPr>
        <p:spPr>
          <a:xfrm>
            <a:off x="3660062" y="2996639"/>
            <a:ext cx="5036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07" name="TextBox 25606">
            <a:extLst>
              <a:ext uri="{FF2B5EF4-FFF2-40B4-BE49-F238E27FC236}">
                <a16:creationId xmlns:a16="http://schemas.microsoft.com/office/drawing/2014/main" id="{7BFBE626-104D-4E6B-8840-3F323C1C0229}"/>
              </a:ext>
            </a:extLst>
          </p:cNvPr>
          <p:cNvSpPr txBox="1"/>
          <p:nvPr/>
        </p:nvSpPr>
        <p:spPr>
          <a:xfrm>
            <a:off x="1596018" y="926370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x32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filters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6" name="그림 175">
            <a:extLst>
              <a:ext uri="{FF2B5EF4-FFF2-40B4-BE49-F238E27FC236}">
                <a16:creationId xmlns:a16="http://schemas.microsoft.com/office/drawing/2014/main" id="{C64AB36C-4294-43FE-B182-59F01583B78E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8092" y="539702"/>
            <a:ext cx="441304" cy="448784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A0FED3F5-9BCB-4500-B978-140E033CECED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9302" y="643864"/>
            <a:ext cx="441304" cy="448784"/>
          </a:xfrm>
          <a:prstGeom prst="rect">
            <a:avLst/>
          </a:prstGeom>
        </p:spPr>
      </p:pic>
      <p:sp>
        <p:nvSpPr>
          <p:cNvPr id="160" name="타원 159">
            <a:extLst>
              <a:ext uri="{FF2B5EF4-FFF2-40B4-BE49-F238E27FC236}">
                <a16:creationId xmlns:a16="http://schemas.microsoft.com/office/drawing/2014/main" id="{3B87C92F-BAA4-4772-9F50-581DEBC91475}"/>
              </a:ext>
            </a:extLst>
          </p:cNvPr>
          <p:cNvSpPr/>
          <p:nvPr/>
        </p:nvSpPr>
        <p:spPr>
          <a:xfrm rot="19046630">
            <a:off x="4603483" y="351111"/>
            <a:ext cx="810385" cy="3837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71674589-8455-4C41-8008-64D92B48CF01}"/>
              </a:ext>
            </a:extLst>
          </p:cNvPr>
          <p:cNvSpPr/>
          <p:nvPr/>
        </p:nvSpPr>
        <p:spPr>
          <a:xfrm>
            <a:off x="4493701" y="1070909"/>
            <a:ext cx="772366" cy="3996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9FA6758-8C73-43A3-BFD7-54700FFDE255}"/>
              </a:ext>
            </a:extLst>
          </p:cNvPr>
          <p:cNvSpPr txBox="1"/>
          <p:nvPr/>
        </p:nvSpPr>
        <p:spPr>
          <a:xfrm>
            <a:off x="4684505" y="1313310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20F3EE57-1EDD-41A3-92B5-B3AA4D17B913}"/>
              </a:ext>
            </a:extLst>
          </p:cNvPr>
          <p:cNvSpPr/>
          <p:nvPr/>
        </p:nvSpPr>
        <p:spPr>
          <a:xfrm rot="16200000">
            <a:off x="4838427" y="713883"/>
            <a:ext cx="772366" cy="3996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0660C32-F051-4AA6-B500-B30A7C447426}"/>
              </a:ext>
            </a:extLst>
          </p:cNvPr>
          <p:cNvSpPr txBox="1"/>
          <p:nvPr/>
        </p:nvSpPr>
        <p:spPr>
          <a:xfrm>
            <a:off x="5330722" y="758589"/>
            <a:ext cx="26429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DDEE8EC-0359-4D16-ADEB-396B88F658DB}"/>
              </a:ext>
            </a:extLst>
          </p:cNvPr>
          <p:cNvSpPr txBox="1"/>
          <p:nvPr/>
        </p:nvSpPr>
        <p:spPr>
          <a:xfrm>
            <a:off x="5192017" y="93302"/>
            <a:ext cx="32565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0" bIns="0" rtlCol="0">
            <a:spAutoFit/>
          </a:bodyPr>
          <a:lstStyle/>
          <a:p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25606" name="타원 25605">
            <a:extLst>
              <a:ext uri="{FF2B5EF4-FFF2-40B4-BE49-F238E27FC236}">
                <a16:creationId xmlns:a16="http://schemas.microsoft.com/office/drawing/2014/main" id="{FB08D551-FA51-491F-9825-F436222461B5}"/>
              </a:ext>
            </a:extLst>
          </p:cNvPr>
          <p:cNvSpPr/>
          <p:nvPr/>
        </p:nvSpPr>
        <p:spPr>
          <a:xfrm rot="19046630">
            <a:off x="2634427" y="389024"/>
            <a:ext cx="810385" cy="3837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05" name="타원 25604">
            <a:extLst>
              <a:ext uri="{FF2B5EF4-FFF2-40B4-BE49-F238E27FC236}">
                <a16:creationId xmlns:a16="http://schemas.microsoft.com/office/drawing/2014/main" id="{5056188F-DD2C-4DD5-8C19-4ABF0BBB0C61}"/>
              </a:ext>
            </a:extLst>
          </p:cNvPr>
          <p:cNvSpPr/>
          <p:nvPr/>
        </p:nvSpPr>
        <p:spPr>
          <a:xfrm>
            <a:off x="2524645" y="1108822"/>
            <a:ext cx="772366" cy="3996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7BA2FD41-DDDA-43DB-93F7-836365301042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email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342" y="341018"/>
            <a:ext cx="788118" cy="785811"/>
          </a:xfrm>
          <a:prstGeom prst="rect">
            <a:avLst/>
          </a:prstGeom>
        </p:spPr>
      </p:pic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D21DBC9-9CAE-4E53-8373-A69A7313CFF7}"/>
              </a:ext>
            </a:extLst>
          </p:cNvPr>
          <p:cNvCxnSpPr>
            <a:cxnSpLocks/>
          </p:cNvCxnSpPr>
          <p:nvPr/>
        </p:nvCxnSpPr>
        <p:spPr>
          <a:xfrm>
            <a:off x="1660102" y="925395"/>
            <a:ext cx="543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그림 121">
            <a:extLst>
              <a:ext uri="{FF2B5EF4-FFF2-40B4-BE49-F238E27FC236}">
                <a16:creationId xmlns:a16="http://schemas.microsoft.com/office/drawing/2014/main" id="{BFEAD3D9-D662-41A7-8629-9E9327CBF4C5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6258" y="740182"/>
            <a:ext cx="441304" cy="448784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0973EFC1-D047-4F1D-AE6B-1D0803D60B72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5438" y="453216"/>
            <a:ext cx="788118" cy="785811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1E2A74D8-5E61-46F1-A54C-76BBEF0CE0AF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7296" y="303106"/>
            <a:ext cx="785811" cy="785811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E9418381-0FAB-4012-976D-6598C5184F39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7499" y="423431"/>
            <a:ext cx="785811" cy="785811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7AF54862-ED2A-49F4-8CDF-0FFD49DDAF16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762" y="527499"/>
            <a:ext cx="785811" cy="78581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D7E03C88-9A32-42CC-9173-4DDE2DFD1423}"/>
              </a:ext>
            </a:extLst>
          </p:cNvPr>
          <p:cNvSpPr txBox="1"/>
          <p:nvPr/>
        </p:nvSpPr>
        <p:spPr>
          <a:xfrm>
            <a:off x="2715449" y="1351223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4868F3A2-41B4-49E5-9867-23DFEAE86A92}"/>
              </a:ext>
            </a:extLst>
          </p:cNvPr>
          <p:cNvSpPr/>
          <p:nvPr/>
        </p:nvSpPr>
        <p:spPr>
          <a:xfrm rot="16200000">
            <a:off x="2869371" y="751796"/>
            <a:ext cx="772366" cy="3996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A217179-1B10-4296-99E9-5F968620D815}"/>
              </a:ext>
            </a:extLst>
          </p:cNvPr>
          <p:cNvSpPr txBox="1"/>
          <p:nvPr/>
        </p:nvSpPr>
        <p:spPr>
          <a:xfrm>
            <a:off x="3361666" y="796502"/>
            <a:ext cx="26429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C16C1E3F-3189-47D2-83E7-294CF991FCE1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5719" y="565414"/>
            <a:ext cx="788118" cy="785811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EBB890AA-99D3-47F4-8831-B839B17284B8}"/>
              </a:ext>
            </a:extLst>
          </p:cNvPr>
          <p:cNvSpPr txBox="1"/>
          <p:nvPr/>
        </p:nvSpPr>
        <p:spPr>
          <a:xfrm>
            <a:off x="3222961" y="131215"/>
            <a:ext cx="32565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0" bIns="0" rtlCol="0">
            <a:spAutoFit/>
          </a:bodyPr>
          <a:lstStyle/>
          <a:p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7E5B2044-46B7-4972-8603-390762292AB0}"/>
              </a:ext>
            </a:extLst>
          </p:cNvPr>
          <p:cNvSpPr/>
          <p:nvPr/>
        </p:nvSpPr>
        <p:spPr>
          <a:xfrm>
            <a:off x="500902" y="1070908"/>
            <a:ext cx="772366" cy="3996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555FA17-85E4-42CB-8F9A-B501BEB55164}"/>
              </a:ext>
            </a:extLst>
          </p:cNvPr>
          <p:cNvSpPr txBox="1"/>
          <p:nvPr/>
        </p:nvSpPr>
        <p:spPr>
          <a:xfrm>
            <a:off x="691706" y="1313309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C2110DEE-41E2-4B09-9C37-066CCD1C3246}"/>
              </a:ext>
            </a:extLst>
          </p:cNvPr>
          <p:cNvSpPr/>
          <p:nvPr/>
        </p:nvSpPr>
        <p:spPr>
          <a:xfrm rot="16200000">
            <a:off x="845628" y="713882"/>
            <a:ext cx="772366" cy="39960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FD74F3B-7D62-43A0-97A1-7F2DF3BDEFB7}"/>
              </a:ext>
            </a:extLst>
          </p:cNvPr>
          <p:cNvSpPr txBox="1"/>
          <p:nvPr/>
        </p:nvSpPr>
        <p:spPr>
          <a:xfrm>
            <a:off x="1337923" y="758588"/>
            <a:ext cx="26429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FD4D82C3-4B6D-4FA3-93C1-AFDEE5ABF1A0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181" y="527498"/>
            <a:ext cx="785811" cy="785811"/>
          </a:xfrm>
          <a:prstGeom prst="rect">
            <a:avLst/>
          </a:prstGeom>
        </p:spPr>
      </p:pic>
      <p:sp>
        <p:nvSpPr>
          <p:cNvPr id="25608" name="TextBox 25607">
            <a:extLst>
              <a:ext uri="{FF2B5EF4-FFF2-40B4-BE49-F238E27FC236}">
                <a16:creationId xmlns:a16="http://schemas.microsoft.com/office/drawing/2014/main" id="{5C1D335B-0F67-4460-ABC5-766C07C1E179}"/>
              </a:ext>
            </a:extLst>
          </p:cNvPr>
          <p:cNvSpPr txBox="1"/>
          <p:nvPr/>
        </p:nvSpPr>
        <p:spPr>
          <a:xfrm>
            <a:off x="80617" y="164458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Original Image</a:t>
            </a:r>
            <a:endParaRPr lang="ko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9AFFD1B-51F4-4F4D-8B26-D3F654D51C3F}"/>
              </a:ext>
            </a:extLst>
          </p:cNvPr>
          <p:cNvSpPr txBox="1"/>
          <p:nvPr/>
        </p:nvSpPr>
        <p:spPr>
          <a:xfrm>
            <a:off x="2079659" y="1644587"/>
            <a:ext cx="171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 baseline="30000" dirty="0"/>
              <a:t>st</a:t>
            </a:r>
            <a:r>
              <a:rPr lang="en-US" altLang="ko-KR" dirty="0"/>
              <a:t> Convolution</a:t>
            </a:r>
            <a:endParaRPr lang="ko-KR" alt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4786426-63B8-410B-A28D-E2069E3AD20A}"/>
              </a:ext>
            </a:extLst>
          </p:cNvPr>
          <p:cNvSpPr txBox="1"/>
          <p:nvPr/>
        </p:nvSpPr>
        <p:spPr>
          <a:xfrm>
            <a:off x="4415211" y="164458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ReLU</a:t>
            </a:r>
            <a:endParaRPr lang="ko-KR" altLang="en-US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7803754-7C44-46CD-BAA0-ADCC8B841B33}"/>
              </a:ext>
            </a:extLst>
          </p:cNvPr>
          <p:cNvSpPr txBox="1"/>
          <p:nvPr/>
        </p:nvSpPr>
        <p:spPr>
          <a:xfrm>
            <a:off x="5849406" y="161940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Max Pooling</a:t>
            </a:r>
            <a:endParaRPr lang="ko-KR" altLang="en-US" dirty="0"/>
          </a:p>
        </p:txBody>
      </p: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8A9EB09B-E8F7-4976-BC1C-1A0B3F548574}"/>
              </a:ext>
            </a:extLst>
          </p:cNvPr>
          <p:cNvCxnSpPr>
            <a:cxnSpLocks/>
          </p:cNvCxnSpPr>
          <p:nvPr/>
        </p:nvCxnSpPr>
        <p:spPr>
          <a:xfrm>
            <a:off x="5621760" y="2993035"/>
            <a:ext cx="4528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16" name="연결선: 꺾임 25615">
            <a:extLst>
              <a:ext uri="{FF2B5EF4-FFF2-40B4-BE49-F238E27FC236}">
                <a16:creationId xmlns:a16="http://schemas.microsoft.com/office/drawing/2014/main" id="{47303C77-1401-4955-9E75-5BFE97B01D4D}"/>
              </a:ext>
            </a:extLst>
          </p:cNvPr>
          <p:cNvCxnSpPr>
            <a:cxnSpLocks/>
            <a:stCxn id="213" idx="3"/>
            <a:endCxn id="25624" idx="1"/>
          </p:cNvCxnSpPr>
          <p:nvPr/>
        </p:nvCxnSpPr>
        <p:spPr>
          <a:xfrm flipH="1">
            <a:off x="2245806" y="874132"/>
            <a:ext cx="5094917" cy="2162566"/>
          </a:xfrm>
          <a:prstGeom prst="bentConnector5">
            <a:avLst>
              <a:gd name="adj1" fmla="val -5548"/>
              <a:gd name="adj2" fmla="val 57611"/>
              <a:gd name="adj3" fmla="val 126921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8" name="그림 197">
            <a:extLst>
              <a:ext uri="{FF2B5EF4-FFF2-40B4-BE49-F238E27FC236}">
                <a16:creationId xmlns:a16="http://schemas.microsoft.com/office/drawing/2014/main" id="{EB19217A-AF9D-4DE8-A282-3692237304A4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071" y="2862491"/>
            <a:ext cx="472643" cy="472643"/>
          </a:xfrm>
          <a:prstGeom prst="rect">
            <a:avLst/>
          </a:prstGeom>
        </p:spPr>
      </p:pic>
      <p:sp>
        <p:nvSpPr>
          <p:cNvPr id="25624" name="직사각형 25623">
            <a:extLst>
              <a:ext uri="{FF2B5EF4-FFF2-40B4-BE49-F238E27FC236}">
                <a16:creationId xmlns:a16="http://schemas.microsoft.com/office/drawing/2014/main" id="{C427DD2F-80FD-4B63-943A-68710EF87A71}"/>
              </a:ext>
            </a:extLst>
          </p:cNvPr>
          <p:cNvSpPr/>
          <p:nvPr/>
        </p:nvSpPr>
        <p:spPr>
          <a:xfrm>
            <a:off x="2245806" y="2827969"/>
            <a:ext cx="261108" cy="41745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C285CA8-8C12-4093-A26A-A04A411FD1FF}"/>
              </a:ext>
            </a:extLst>
          </p:cNvPr>
          <p:cNvSpPr/>
          <p:nvPr/>
        </p:nvSpPr>
        <p:spPr>
          <a:xfrm>
            <a:off x="7079615" y="665403"/>
            <a:ext cx="261108" cy="41745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82D7E7B1-DEE2-42DD-BF5A-43D5EE32D3B1}"/>
              </a:ext>
            </a:extLst>
          </p:cNvPr>
          <p:cNvSpPr txBox="1"/>
          <p:nvPr/>
        </p:nvSpPr>
        <p:spPr>
          <a:xfrm>
            <a:off x="2079659" y="3649400"/>
            <a:ext cx="179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baseline="30000" dirty="0"/>
              <a:t>nd </a:t>
            </a:r>
            <a:r>
              <a:rPr lang="en-US" altLang="ko-KR" dirty="0"/>
              <a:t>Convolution</a:t>
            </a:r>
            <a:endParaRPr lang="ko-KR" altLang="en-US" dirty="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4BA4680-DDBA-4D6D-A39E-C3E71B6DC1AD}"/>
              </a:ext>
            </a:extLst>
          </p:cNvPr>
          <p:cNvSpPr txBox="1"/>
          <p:nvPr/>
        </p:nvSpPr>
        <p:spPr>
          <a:xfrm>
            <a:off x="4597760" y="364940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ReLU</a:t>
            </a:r>
            <a:endParaRPr lang="ko-KR" alt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5132A7B-F9DB-42C1-8C68-9097813D6EC9}"/>
              </a:ext>
            </a:extLst>
          </p:cNvPr>
          <p:cNvSpPr txBox="1"/>
          <p:nvPr/>
        </p:nvSpPr>
        <p:spPr>
          <a:xfrm>
            <a:off x="6489942" y="1231350"/>
            <a:ext cx="29258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9684D5D-0704-4431-AD65-BCFB6E12C8E5}"/>
              </a:ext>
            </a:extLst>
          </p:cNvPr>
          <p:cNvSpPr txBox="1"/>
          <p:nvPr/>
        </p:nvSpPr>
        <p:spPr>
          <a:xfrm>
            <a:off x="6905725" y="803646"/>
            <a:ext cx="29258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D538D227-2583-4B02-8250-3EE22F3897C2}"/>
              </a:ext>
            </a:extLst>
          </p:cNvPr>
          <p:cNvSpPr txBox="1"/>
          <p:nvPr/>
        </p:nvSpPr>
        <p:spPr>
          <a:xfrm>
            <a:off x="6794107" y="324247"/>
            <a:ext cx="29258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13C56BD0-24A7-4C64-A944-9B6A62D13D4B}"/>
              </a:ext>
            </a:extLst>
          </p:cNvPr>
          <p:cNvSpPr txBox="1"/>
          <p:nvPr/>
        </p:nvSpPr>
        <p:spPr>
          <a:xfrm>
            <a:off x="3190758" y="3385105"/>
            <a:ext cx="29258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B281742-0B1B-467B-BBF3-F4A9223F7D7E}"/>
              </a:ext>
            </a:extLst>
          </p:cNvPr>
          <p:cNvSpPr txBox="1"/>
          <p:nvPr/>
        </p:nvSpPr>
        <p:spPr>
          <a:xfrm>
            <a:off x="3614907" y="2947396"/>
            <a:ext cx="29258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1ECC9E5-4F6A-4F6F-B913-53BCEBCEDC8B}"/>
              </a:ext>
            </a:extLst>
          </p:cNvPr>
          <p:cNvSpPr txBox="1"/>
          <p:nvPr/>
        </p:nvSpPr>
        <p:spPr>
          <a:xfrm>
            <a:off x="3291433" y="2376067"/>
            <a:ext cx="29258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64</a:t>
            </a:r>
            <a:endParaRPr lang="ko-KR" altLang="en-US" dirty="0"/>
          </a:p>
        </p:txBody>
      </p:sp>
      <p:pic>
        <p:nvPicPr>
          <p:cNvPr id="225" name="그림 224">
            <a:extLst>
              <a:ext uri="{FF2B5EF4-FFF2-40B4-BE49-F238E27FC236}">
                <a16:creationId xmlns:a16="http://schemas.microsoft.com/office/drawing/2014/main" id="{7FD19CDA-A66B-4260-BCBC-3700A9C5CD3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4718" y="2867565"/>
            <a:ext cx="455430" cy="455430"/>
          </a:xfrm>
          <a:prstGeom prst="rect">
            <a:avLst/>
          </a:prstGeom>
        </p:spPr>
      </p:pic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B62BAC4E-52B6-40E2-9A1E-B42294BBFFAF}"/>
              </a:ext>
            </a:extLst>
          </p:cNvPr>
          <p:cNvCxnSpPr>
            <a:cxnSpLocks/>
          </p:cNvCxnSpPr>
          <p:nvPr/>
        </p:nvCxnSpPr>
        <p:spPr>
          <a:xfrm>
            <a:off x="3660062" y="910340"/>
            <a:ext cx="5036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A6B2DE13-C4E8-42A5-88A1-7DE25B288A3A}"/>
              </a:ext>
            </a:extLst>
          </p:cNvPr>
          <p:cNvCxnSpPr>
            <a:cxnSpLocks/>
          </p:cNvCxnSpPr>
          <p:nvPr/>
        </p:nvCxnSpPr>
        <p:spPr>
          <a:xfrm>
            <a:off x="5621760" y="906736"/>
            <a:ext cx="4528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B3CD976A-EDC1-42E6-A40D-5EF2DC5873C7}"/>
              </a:ext>
            </a:extLst>
          </p:cNvPr>
          <p:cNvSpPr txBox="1"/>
          <p:nvPr/>
        </p:nvSpPr>
        <p:spPr>
          <a:xfrm>
            <a:off x="1559349" y="3011798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x64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filters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9A302B1C-28F3-4906-B99D-8AB0988018D3}"/>
              </a:ext>
            </a:extLst>
          </p:cNvPr>
          <p:cNvSpPr/>
          <p:nvPr/>
        </p:nvSpPr>
        <p:spPr>
          <a:xfrm flipH="1">
            <a:off x="1803519" y="537828"/>
            <a:ext cx="275592" cy="265818"/>
          </a:xfrm>
          <a:prstGeom prst="cube">
            <a:avLst>
              <a:gd name="adj" fmla="val 882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F7935-98E2-4DEC-B2F8-720553455F4B}"/>
              </a:ext>
            </a:extLst>
          </p:cNvPr>
          <p:cNvSpPr txBox="1"/>
          <p:nvPr/>
        </p:nvSpPr>
        <p:spPr>
          <a:xfrm>
            <a:off x="1698702" y="296346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3*3*1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6F3A3A1D-B679-49F1-8B26-54C42ED00219}"/>
              </a:ext>
            </a:extLst>
          </p:cNvPr>
          <p:cNvSpPr/>
          <p:nvPr/>
        </p:nvSpPr>
        <p:spPr>
          <a:xfrm flipH="1">
            <a:off x="1727958" y="2514752"/>
            <a:ext cx="405970" cy="389322"/>
          </a:xfrm>
          <a:prstGeom prst="cube">
            <a:avLst>
              <a:gd name="adj" fmla="val 280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D12D692-1F5F-4F85-947F-5420A6DA3B07}"/>
              </a:ext>
            </a:extLst>
          </p:cNvPr>
          <p:cNvSpPr txBox="1"/>
          <p:nvPr/>
        </p:nvSpPr>
        <p:spPr>
          <a:xfrm>
            <a:off x="1653208" y="2257896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3*3*32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F9ED7A47-2791-4A2A-9510-5E64678DFABC}"/>
              </a:ext>
            </a:extLst>
          </p:cNvPr>
          <p:cNvGrpSpPr/>
          <p:nvPr/>
        </p:nvGrpSpPr>
        <p:grpSpPr>
          <a:xfrm>
            <a:off x="7837841" y="4281567"/>
            <a:ext cx="766869" cy="2022806"/>
            <a:chOff x="7895380" y="59737"/>
            <a:chExt cx="766869" cy="2022806"/>
          </a:xfrm>
        </p:grpSpPr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A78D995B-C016-4FA1-A3C0-3415CCE0299A}"/>
                </a:ext>
              </a:extLst>
            </p:cNvPr>
            <p:cNvSpPr/>
            <p:nvPr/>
          </p:nvSpPr>
          <p:spPr>
            <a:xfrm>
              <a:off x="7976155" y="87446"/>
              <a:ext cx="686094" cy="194262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F5EF9D55-BB13-4459-9DC7-EF97FE0F082D}"/>
                </a:ext>
              </a:extLst>
            </p:cNvPr>
            <p:cNvSpPr/>
            <p:nvPr/>
          </p:nvSpPr>
          <p:spPr>
            <a:xfrm>
              <a:off x="7895380" y="59737"/>
              <a:ext cx="442294" cy="20228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0EAF557-63DD-4F0F-B434-3E567AB8CD9A}"/>
              </a:ext>
            </a:extLst>
          </p:cNvPr>
          <p:cNvCxnSpPr>
            <a:cxnSpLocks/>
          </p:cNvCxnSpPr>
          <p:nvPr/>
        </p:nvCxnSpPr>
        <p:spPr>
          <a:xfrm>
            <a:off x="3665254" y="5174326"/>
            <a:ext cx="5036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3DCD366-4455-43C1-892E-9591B31D8937}"/>
              </a:ext>
            </a:extLst>
          </p:cNvPr>
          <p:cNvCxnSpPr>
            <a:cxnSpLocks/>
          </p:cNvCxnSpPr>
          <p:nvPr/>
        </p:nvCxnSpPr>
        <p:spPr>
          <a:xfrm>
            <a:off x="5626952" y="5170722"/>
            <a:ext cx="4528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725545F3-6775-40E3-9E84-563341E6B565}"/>
              </a:ext>
            </a:extLst>
          </p:cNvPr>
          <p:cNvSpPr/>
          <p:nvPr/>
        </p:nvSpPr>
        <p:spPr>
          <a:xfrm>
            <a:off x="2157701" y="4868577"/>
            <a:ext cx="261108" cy="41745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596ACF3-3E00-4DE8-8A08-A08E3FA6668D}"/>
              </a:ext>
            </a:extLst>
          </p:cNvPr>
          <p:cNvSpPr txBox="1"/>
          <p:nvPr/>
        </p:nvSpPr>
        <p:spPr>
          <a:xfrm>
            <a:off x="2084851" y="5827087"/>
            <a:ext cx="179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baseline="30000" dirty="0"/>
              <a:t>nd </a:t>
            </a:r>
            <a:r>
              <a:rPr lang="en-US" altLang="ko-KR" dirty="0"/>
              <a:t>Convolution</a:t>
            </a:r>
            <a:endParaRPr lang="ko-KR" alt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650EAC3-75C5-4F80-B324-37E66F41E3D9}"/>
              </a:ext>
            </a:extLst>
          </p:cNvPr>
          <p:cNvSpPr txBox="1"/>
          <p:nvPr/>
        </p:nvSpPr>
        <p:spPr>
          <a:xfrm>
            <a:off x="4602952" y="582708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ReLU</a:t>
            </a:r>
            <a:endParaRPr lang="ko-KR" alt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C42D3D6-D13D-4C94-B561-AF7785666B44}"/>
              </a:ext>
            </a:extLst>
          </p:cNvPr>
          <p:cNvSpPr txBox="1"/>
          <p:nvPr/>
        </p:nvSpPr>
        <p:spPr>
          <a:xfrm>
            <a:off x="5963136" y="577303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Max Pooling</a:t>
            </a:r>
            <a:endParaRPr lang="ko-KR" altLang="en-US" dirty="0"/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ABED50C5-BDBF-4B7E-88E0-DA384F15C579}"/>
              </a:ext>
            </a:extLst>
          </p:cNvPr>
          <p:cNvCxnSpPr>
            <a:cxnSpLocks/>
          </p:cNvCxnSpPr>
          <p:nvPr/>
        </p:nvCxnSpPr>
        <p:spPr>
          <a:xfrm>
            <a:off x="7119486" y="5110532"/>
            <a:ext cx="4528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B7E84109-E6EC-4F8F-9EFC-0DA3913B0C49}"/>
              </a:ext>
            </a:extLst>
          </p:cNvPr>
          <p:cNvSpPr txBox="1"/>
          <p:nvPr/>
        </p:nvSpPr>
        <p:spPr>
          <a:xfrm>
            <a:off x="7981078" y="5580228"/>
            <a:ext cx="430887" cy="29751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600" dirty="0"/>
              <a:t>…</a:t>
            </a:r>
            <a:endParaRPr lang="ko-KR" altLang="en-US" sz="1600" dirty="0"/>
          </a:p>
        </p:txBody>
      </p:sp>
      <p:graphicFrame>
        <p:nvGraphicFramePr>
          <p:cNvPr id="180" name="표 179">
            <a:extLst>
              <a:ext uri="{FF2B5EF4-FFF2-40B4-BE49-F238E27FC236}">
                <a16:creationId xmlns:a16="http://schemas.microsoft.com/office/drawing/2014/main" id="{F83947B4-23BE-465F-9857-35E6021A6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73518"/>
              </p:ext>
            </p:extLst>
          </p:nvPr>
        </p:nvGraphicFramePr>
        <p:xfrm>
          <a:off x="7981078" y="5957924"/>
          <a:ext cx="309880" cy="2937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880">
                  <a:extLst>
                    <a:ext uri="{9D8B030D-6E8A-4147-A177-3AD203B41FA5}">
                      <a16:colId xmlns:a16="http://schemas.microsoft.com/office/drawing/2014/main" val="3053330912"/>
                    </a:ext>
                  </a:extLst>
                </a:gridCol>
              </a:tblGrid>
              <a:tr h="2937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371316"/>
                  </a:ext>
                </a:extLst>
              </a:tr>
            </a:tbl>
          </a:graphicData>
        </a:graphic>
      </p:graphicFrame>
      <p:sp>
        <p:nvSpPr>
          <p:cNvPr id="181" name="TextBox 180">
            <a:extLst>
              <a:ext uri="{FF2B5EF4-FFF2-40B4-BE49-F238E27FC236}">
                <a16:creationId xmlns:a16="http://schemas.microsoft.com/office/drawing/2014/main" id="{46CC16BB-F208-42EF-AA39-E1D252D5023E}"/>
              </a:ext>
            </a:extLst>
          </p:cNvPr>
          <p:cNvSpPr txBox="1"/>
          <p:nvPr/>
        </p:nvSpPr>
        <p:spPr>
          <a:xfrm>
            <a:off x="7697063" y="634453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Flatten</a:t>
            </a:r>
            <a:endParaRPr lang="ko-KR" altLang="en-US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FAF1970-8FF2-4177-84A2-D3476640C34B}"/>
              </a:ext>
            </a:extLst>
          </p:cNvPr>
          <p:cNvSpPr txBox="1"/>
          <p:nvPr/>
        </p:nvSpPr>
        <p:spPr>
          <a:xfrm>
            <a:off x="1564541" y="5189485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x128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filters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7D4A5E4-3C73-49F6-99B1-9C9FECD3B2C8}"/>
              </a:ext>
            </a:extLst>
          </p:cNvPr>
          <p:cNvSpPr txBox="1"/>
          <p:nvPr/>
        </p:nvSpPr>
        <p:spPr>
          <a:xfrm>
            <a:off x="8371260" y="5203826"/>
            <a:ext cx="77274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/>
              <a:t>4*4*128</a:t>
            </a:r>
            <a:endParaRPr lang="ko-KR" altLang="en-US" sz="1600" dirty="0"/>
          </a:p>
        </p:txBody>
      </p: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3941A3A8-5324-4470-A506-17B4D07B0605}"/>
              </a:ext>
            </a:extLst>
          </p:cNvPr>
          <p:cNvCxnSpPr>
            <a:cxnSpLocks/>
          </p:cNvCxnSpPr>
          <p:nvPr/>
        </p:nvCxnSpPr>
        <p:spPr>
          <a:xfrm>
            <a:off x="6853294" y="5304867"/>
            <a:ext cx="1116961" cy="9422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정육면체 188">
            <a:extLst>
              <a:ext uri="{FF2B5EF4-FFF2-40B4-BE49-F238E27FC236}">
                <a16:creationId xmlns:a16="http://schemas.microsoft.com/office/drawing/2014/main" id="{DA91C61C-9448-4954-80C7-FBF6584F9796}"/>
              </a:ext>
            </a:extLst>
          </p:cNvPr>
          <p:cNvSpPr/>
          <p:nvPr/>
        </p:nvSpPr>
        <p:spPr>
          <a:xfrm flipH="1">
            <a:off x="1733150" y="4692439"/>
            <a:ext cx="405970" cy="389322"/>
          </a:xfrm>
          <a:prstGeom prst="cube">
            <a:avLst>
              <a:gd name="adj" fmla="val 280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6DE757D-B4A9-4526-9891-E889EBA05754}"/>
              </a:ext>
            </a:extLst>
          </p:cNvPr>
          <p:cNvSpPr txBox="1"/>
          <p:nvPr/>
        </p:nvSpPr>
        <p:spPr>
          <a:xfrm>
            <a:off x="1658400" y="4435583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3*3*64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BD337B6C-9621-4C33-8D0B-D7C31382953E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526" y="2633243"/>
            <a:ext cx="231567" cy="231567"/>
          </a:xfrm>
          <a:prstGeom prst="rect">
            <a:avLst/>
          </a:prstGeom>
        </p:spPr>
      </p:pic>
      <p:pic>
        <p:nvPicPr>
          <p:cNvPr id="192" name="그림 191">
            <a:extLst>
              <a:ext uri="{FF2B5EF4-FFF2-40B4-BE49-F238E27FC236}">
                <a16:creationId xmlns:a16="http://schemas.microsoft.com/office/drawing/2014/main" id="{7E517C30-76A6-4CBD-BA22-D57354549D45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023" y="2730319"/>
            <a:ext cx="231567" cy="231567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FFD98309-029A-48F0-8C19-3CAD08AD509B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7058" y="2827496"/>
            <a:ext cx="231567" cy="231567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1F9F6F60-B920-44E8-9F5B-E1B9AC9CD747}"/>
              </a:ext>
            </a:extLst>
          </p:cNvPr>
          <p:cNvSpPr txBox="1"/>
          <p:nvPr/>
        </p:nvSpPr>
        <p:spPr>
          <a:xfrm>
            <a:off x="5903843" y="36517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Max Pooling</a:t>
            </a:r>
            <a:endParaRPr lang="ko-KR" altLang="en-US" dirty="0"/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667774CF-CB4F-4945-8C4D-0B2AAEC2CC66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093" y="2923232"/>
            <a:ext cx="231567" cy="231567"/>
          </a:xfrm>
          <a:prstGeom prst="rect">
            <a:avLst/>
          </a:prstGeom>
        </p:spPr>
      </p:pic>
      <p:pic>
        <p:nvPicPr>
          <p:cNvPr id="196" name="그림 195">
            <a:extLst>
              <a:ext uri="{FF2B5EF4-FFF2-40B4-BE49-F238E27FC236}">
                <a16:creationId xmlns:a16="http://schemas.microsoft.com/office/drawing/2014/main" id="{8D5B12C8-B0D5-4B20-AEE3-0F089088A007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5128" y="3009754"/>
            <a:ext cx="231567" cy="231567"/>
          </a:xfrm>
          <a:prstGeom prst="rect">
            <a:avLst/>
          </a:prstGeom>
        </p:spPr>
      </p:pic>
      <p:pic>
        <p:nvPicPr>
          <p:cNvPr id="197" name="그림 196">
            <a:extLst>
              <a:ext uri="{FF2B5EF4-FFF2-40B4-BE49-F238E27FC236}">
                <a16:creationId xmlns:a16="http://schemas.microsoft.com/office/drawing/2014/main" id="{360ABA9D-3B07-4273-99C6-7EC6A85E1514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4587" y="3093746"/>
            <a:ext cx="231567" cy="231567"/>
          </a:xfrm>
          <a:prstGeom prst="rect">
            <a:avLst/>
          </a:prstGeom>
        </p:spPr>
      </p:pic>
      <p:sp>
        <p:nvSpPr>
          <p:cNvPr id="199" name="타원 198">
            <a:extLst>
              <a:ext uri="{FF2B5EF4-FFF2-40B4-BE49-F238E27FC236}">
                <a16:creationId xmlns:a16="http://schemas.microsoft.com/office/drawing/2014/main" id="{F42698E4-EB95-4650-8C8D-38CC80BBCDF6}"/>
              </a:ext>
            </a:extLst>
          </p:cNvPr>
          <p:cNvSpPr/>
          <p:nvPr/>
        </p:nvSpPr>
        <p:spPr>
          <a:xfrm>
            <a:off x="6603994" y="3137685"/>
            <a:ext cx="193772" cy="35803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08F1C0DF-525A-4175-9CE0-E197FD3DC778}"/>
              </a:ext>
            </a:extLst>
          </p:cNvPr>
          <p:cNvSpPr/>
          <p:nvPr/>
        </p:nvSpPr>
        <p:spPr>
          <a:xfrm rot="16200000">
            <a:off x="6693326" y="3094934"/>
            <a:ext cx="214499" cy="23101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3E3C22C-7B69-4D47-BF5B-4D461AEFED94}"/>
              </a:ext>
            </a:extLst>
          </p:cNvPr>
          <p:cNvSpPr/>
          <p:nvPr/>
        </p:nvSpPr>
        <p:spPr>
          <a:xfrm rot="19046630">
            <a:off x="6423714" y="2595809"/>
            <a:ext cx="385378" cy="58288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D94DA4E-45CC-4FCC-9E4E-16F03E1F2960}"/>
              </a:ext>
            </a:extLst>
          </p:cNvPr>
          <p:cNvSpPr txBox="1"/>
          <p:nvPr/>
        </p:nvSpPr>
        <p:spPr>
          <a:xfrm>
            <a:off x="6651976" y="3374720"/>
            <a:ext cx="11678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1BE50E05-2F57-4F22-A82A-C68DE6C6F98D}"/>
              </a:ext>
            </a:extLst>
          </p:cNvPr>
          <p:cNvSpPr txBox="1"/>
          <p:nvPr/>
        </p:nvSpPr>
        <p:spPr>
          <a:xfrm>
            <a:off x="6898217" y="3059338"/>
            <a:ext cx="11678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32F4133-7243-4D93-BFFE-E9BD3CAFAB94}"/>
              </a:ext>
            </a:extLst>
          </p:cNvPr>
          <p:cNvSpPr txBox="1"/>
          <p:nvPr/>
        </p:nvSpPr>
        <p:spPr>
          <a:xfrm>
            <a:off x="6640428" y="2591819"/>
            <a:ext cx="29258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64</a:t>
            </a:r>
            <a:endParaRPr lang="ko-KR" altLang="en-US" dirty="0"/>
          </a:p>
        </p:txBody>
      </p:sp>
      <p:cxnSp>
        <p:nvCxnSpPr>
          <p:cNvPr id="208" name="연결선: 꺾임 207">
            <a:extLst>
              <a:ext uri="{FF2B5EF4-FFF2-40B4-BE49-F238E27FC236}">
                <a16:creationId xmlns:a16="http://schemas.microsoft.com/office/drawing/2014/main" id="{BA3F8F6F-7291-456A-9BAA-983421639388}"/>
              </a:ext>
            </a:extLst>
          </p:cNvPr>
          <p:cNvCxnSpPr>
            <a:cxnSpLocks/>
            <a:stCxn id="210" idx="3"/>
            <a:endCxn id="209" idx="1"/>
          </p:cNvCxnSpPr>
          <p:nvPr/>
        </p:nvCxnSpPr>
        <p:spPr>
          <a:xfrm flipH="1">
            <a:off x="2277811" y="2977308"/>
            <a:ext cx="4986922" cy="2213796"/>
          </a:xfrm>
          <a:prstGeom prst="bentConnector5">
            <a:avLst>
              <a:gd name="adj1" fmla="val -6685"/>
              <a:gd name="adj2" fmla="val 50000"/>
              <a:gd name="adj3" fmla="val 12865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1F5E6ED9-7619-401B-A4C5-39E0B43C4E98}"/>
              </a:ext>
            </a:extLst>
          </p:cNvPr>
          <p:cNvSpPr/>
          <p:nvPr/>
        </p:nvSpPr>
        <p:spPr>
          <a:xfrm>
            <a:off x="2277811" y="4982375"/>
            <a:ext cx="261108" cy="41745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16F76729-37C4-4B40-98C5-D8104F31F267}"/>
              </a:ext>
            </a:extLst>
          </p:cNvPr>
          <p:cNvSpPr/>
          <p:nvPr/>
        </p:nvSpPr>
        <p:spPr>
          <a:xfrm>
            <a:off x="7003625" y="2768579"/>
            <a:ext cx="261108" cy="41745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1C607522-5FEE-408A-9BE8-756AB7C48689}"/>
              </a:ext>
            </a:extLst>
          </p:cNvPr>
          <p:cNvSpPr txBox="1"/>
          <p:nvPr/>
        </p:nvSpPr>
        <p:spPr>
          <a:xfrm>
            <a:off x="3151408" y="5388501"/>
            <a:ext cx="12492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609ACDE9-FF33-459E-AFD6-11F23700FC42}"/>
              </a:ext>
            </a:extLst>
          </p:cNvPr>
          <p:cNvSpPr txBox="1"/>
          <p:nvPr/>
        </p:nvSpPr>
        <p:spPr>
          <a:xfrm>
            <a:off x="3436020" y="5023634"/>
            <a:ext cx="12269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102D0E0-1B58-41B4-AC5F-DDCF3F4DB64B}"/>
              </a:ext>
            </a:extLst>
          </p:cNvPr>
          <p:cNvSpPr txBox="1"/>
          <p:nvPr/>
        </p:nvSpPr>
        <p:spPr>
          <a:xfrm>
            <a:off x="3039770" y="4533457"/>
            <a:ext cx="41010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128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A41082D-CE90-4CA8-9196-AB86A8063B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2674" y="4818820"/>
            <a:ext cx="478525" cy="478525"/>
          </a:xfrm>
          <a:prstGeom prst="rect">
            <a:avLst/>
          </a:prstGeom>
        </p:spPr>
      </p:pic>
      <p:sp>
        <p:nvSpPr>
          <p:cNvPr id="279" name="TextBox 278">
            <a:extLst>
              <a:ext uri="{FF2B5EF4-FFF2-40B4-BE49-F238E27FC236}">
                <a16:creationId xmlns:a16="http://schemas.microsoft.com/office/drawing/2014/main" id="{D0980B50-7F89-42A1-BFEA-0A0E3BDD1584}"/>
              </a:ext>
            </a:extLst>
          </p:cNvPr>
          <p:cNvSpPr txBox="1"/>
          <p:nvPr/>
        </p:nvSpPr>
        <p:spPr>
          <a:xfrm>
            <a:off x="5060856" y="5399832"/>
            <a:ext cx="12492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757085EF-EF96-46DA-AB3E-3ED87AED0E1D}"/>
              </a:ext>
            </a:extLst>
          </p:cNvPr>
          <p:cNvSpPr txBox="1"/>
          <p:nvPr/>
        </p:nvSpPr>
        <p:spPr>
          <a:xfrm>
            <a:off x="5345468" y="5034965"/>
            <a:ext cx="12269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E3400360-2B67-4342-866A-2B541618C1BA}"/>
              </a:ext>
            </a:extLst>
          </p:cNvPr>
          <p:cNvSpPr txBox="1"/>
          <p:nvPr/>
        </p:nvSpPr>
        <p:spPr>
          <a:xfrm>
            <a:off x="4949218" y="4544788"/>
            <a:ext cx="41010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128</a:t>
            </a:r>
            <a:endParaRPr lang="ko-KR" altLang="en-US" dirty="0"/>
          </a:p>
        </p:txBody>
      </p:sp>
      <p:pic>
        <p:nvPicPr>
          <p:cNvPr id="287" name="그림 286">
            <a:extLst>
              <a:ext uri="{FF2B5EF4-FFF2-40B4-BE49-F238E27FC236}">
                <a16:creationId xmlns:a16="http://schemas.microsoft.com/office/drawing/2014/main" id="{B72EE97F-62A2-4638-8BB6-03E853A198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646" y="4986697"/>
            <a:ext cx="310648" cy="310648"/>
          </a:xfrm>
          <a:prstGeom prst="rect">
            <a:avLst/>
          </a:prstGeom>
        </p:spPr>
      </p:pic>
      <p:sp>
        <p:nvSpPr>
          <p:cNvPr id="292" name="TextBox 291">
            <a:extLst>
              <a:ext uri="{FF2B5EF4-FFF2-40B4-BE49-F238E27FC236}">
                <a16:creationId xmlns:a16="http://schemas.microsoft.com/office/drawing/2014/main" id="{76A7215D-3CF4-4EB1-883D-57EC9DE1EC0D}"/>
              </a:ext>
            </a:extLst>
          </p:cNvPr>
          <p:cNvSpPr txBox="1"/>
          <p:nvPr/>
        </p:nvSpPr>
        <p:spPr>
          <a:xfrm>
            <a:off x="6711493" y="5385572"/>
            <a:ext cx="12492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631E1F97-BE3C-4C11-9B26-818E7A82C351}"/>
              </a:ext>
            </a:extLst>
          </p:cNvPr>
          <p:cNvSpPr txBox="1"/>
          <p:nvPr/>
        </p:nvSpPr>
        <p:spPr>
          <a:xfrm>
            <a:off x="6955422" y="5068935"/>
            <a:ext cx="147423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B16E2A91-B30A-4777-AEE9-6A5B463110C7}"/>
              </a:ext>
            </a:extLst>
          </p:cNvPr>
          <p:cNvSpPr txBox="1"/>
          <p:nvPr/>
        </p:nvSpPr>
        <p:spPr>
          <a:xfrm>
            <a:off x="6682125" y="4693397"/>
            <a:ext cx="41010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128</a:t>
            </a:r>
            <a:endParaRPr lang="ko-KR" altLang="en-US" dirty="0"/>
          </a:p>
        </p:txBody>
      </p:sp>
      <p:graphicFrame>
        <p:nvGraphicFramePr>
          <p:cNvPr id="188" name="표 187">
            <a:extLst>
              <a:ext uri="{FF2B5EF4-FFF2-40B4-BE49-F238E27FC236}">
                <a16:creationId xmlns:a16="http://schemas.microsoft.com/office/drawing/2014/main" id="{F2C24369-575C-487C-996E-F9A4E8375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482882"/>
              </p:ext>
            </p:extLst>
          </p:nvPr>
        </p:nvGraphicFramePr>
        <p:xfrm>
          <a:off x="7981078" y="4313383"/>
          <a:ext cx="309880" cy="1211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880">
                  <a:extLst>
                    <a:ext uri="{9D8B030D-6E8A-4147-A177-3AD203B41FA5}">
                      <a16:colId xmlns:a16="http://schemas.microsoft.com/office/drawing/2014/main" val="2095144427"/>
                    </a:ext>
                  </a:extLst>
                </a:gridCol>
              </a:tblGrid>
              <a:tr h="302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230043"/>
                  </a:ext>
                </a:extLst>
              </a:tr>
              <a:tr h="302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051414"/>
                  </a:ext>
                </a:extLst>
              </a:tr>
              <a:tr h="302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308608"/>
                  </a:ext>
                </a:extLst>
              </a:tr>
              <a:tr h="302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120905"/>
                  </a:ext>
                </a:extLst>
              </a:tr>
            </a:tbl>
          </a:graphicData>
        </a:graphic>
      </p:graphicFrame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B0E8AFD0-CEDA-4E58-AB7B-0A5ECB8C5098}"/>
              </a:ext>
            </a:extLst>
          </p:cNvPr>
          <p:cNvCxnSpPr>
            <a:cxnSpLocks/>
          </p:cNvCxnSpPr>
          <p:nvPr/>
        </p:nvCxnSpPr>
        <p:spPr>
          <a:xfrm flipV="1">
            <a:off x="6371903" y="4321727"/>
            <a:ext cx="1598352" cy="4822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180AA9F1-CD08-4AFC-9EA9-ABAE8E349170}"/>
              </a:ext>
            </a:extLst>
          </p:cNvPr>
          <p:cNvSpPr/>
          <p:nvPr/>
        </p:nvSpPr>
        <p:spPr>
          <a:xfrm>
            <a:off x="350921" y="6353516"/>
            <a:ext cx="248508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맑은 고딕" panose="020D0604000000000000"/>
                <a:ea typeface="맑은 고딕" panose="020D0604000000000000"/>
              </a:rPr>
              <a:t>MNIST_deep</a:t>
            </a:r>
            <a:r>
              <a:rPr lang="en-US" altLang="ko-KR" b="1" dirty="0">
                <a:latin typeface="맑은 고딕" panose="020D0604000000000000"/>
                <a:ea typeface="맑은 고딕" panose="020D0604000000000000"/>
              </a:rPr>
              <a:t> </a:t>
            </a:r>
            <a:r>
              <a:rPr lang="ko-KR" altLang="en-US" b="1" dirty="0">
                <a:latin typeface="맑은 고딕" panose="020D0604000000000000"/>
                <a:ea typeface="맑은 고딕" panose="020D0604000000000000"/>
              </a:rPr>
              <a:t>시연</a:t>
            </a:r>
            <a:endParaRPr lang="ko-KR" altLang="en-US" dirty="0">
              <a:latin typeface="맑은 고딕" panose="020D0604000000000000"/>
              <a:ea typeface="맑은 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550244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Chapter.4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시연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Optimization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BED9222-9CBB-4C43-ADA7-11B546EDDF95}"/>
              </a:ext>
            </a:extLst>
          </p:cNvPr>
          <p:cNvGrpSpPr/>
          <p:nvPr/>
        </p:nvGrpSpPr>
        <p:grpSpPr>
          <a:xfrm flipH="1">
            <a:off x="679497" y="1993093"/>
            <a:ext cx="766869" cy="3419416"/>
            <a:chOff x="7895380" y="59737"/>
            <a:chExt cx="766869" cy="2022806"/>
          </a:xfrm>
        </p:grpSpPr>
        <p:sp>
          <p:nvSpPr>
            <p:cNvPr id="312" name="타원 311">
              <a:extLst>
                <a:ext uri="{FF2B5EF4-FFF2-40B4-BE49-F238E27FC236}">
                  <a16:creationId xmlns:a16="http://schemas.microsoft.com/office/drawing/2014/main" id="{0B29B9C2-E0DA-48A8-87E2-7739FA4996EA}"/>
                </a:ext>
              </a:extLst>
            </p:cNvPr>
            <p:cNvSpPr/>
            <p:nvPr/>
          </p:nvSpPr>
          <p:spPr>
            <a:xfrm>
              <a:off x="7976155" y="87446"/>
              <a:ext cx="686094" cy="194262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EC56A290-0CFA-430B-B763-A2D2931AD24A}"/>
                </a:ext>
              </a:extLst>
            </p:cNvPr>
            <p:cNvSpPr/>
            <p:nvPr/>
          </p:nvSpPr>
          <p:spPr>
            <a:xfrm>
              <a:off x="7895380" y="59737"/>
              <a:ext cx="442294" cy="20228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9" name="그림 318">
            <a:extLst>
              <a:ext uri="{FF2B5EF4-FFF2-40B4-BE49-F238E27FC236}">
                <a16:creationId xmlns:a16="http://schemas.microsoft.com/office/drawing/2014/main" id="{74A5A9C9-B1F4-4C68-A3F6-982703B094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028" y="1731693"/>
            <a:ext cx="7573209" cy="4022561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B64DDA4A-FC43-43D2-9238-EC7D104C51FE}"/>
              </a:ext>
            </a:extLst>
          </p:cNvPr>
          <p:cNvSpPr txBox="1"/>
          <p:nvPr/>
        </p:nvSpPr>
        <p:spPr>
          <a:xfrm>
            <a:off x="156218" y="3604473"/>
            <a:ext cx="81784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4*4*128</a:t>
            </a:r>
            <a:endParaRPr lang="ko-KR" altLang="en-US" dirty="0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64FFBCB-9603-4379-A5A1-6A8DCE0D9419}"/>
              </a:ext>
            </a:extLst>
          </p:cNvPr>
          <p:cNvSpPr txBox="1"/>
          <p:nvPr/>
        </p:nvSpPr>
        <p:spPr>
          <a:xfrm>
            <a:off x="1870152" y="1440566"/>
            <a:ext cx="58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625</a:t>
            </a:r>
            <a:endParaRPr lang="ko-KR" alt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C2CA71-922D-4138-A52C-F39431E70B16}"/>
              </a:ext>
            </a:extLst>
          </p:cNvPr>
          <p:cNvSpPr txBox="1"/>
          <p:nvPr/>
        </p:nvSpPr>
        <p:spPr>
          <a:xfrm>
            <a:off x="2886152" y="1440566"/>
            <a:ext cx="58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625</a:t>
            </a:r>
            <a:endParaRPr lang="ko-KR" altLang="en-US" dirty="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D5FE464C-4996-4137-8239-37A8B5FBCE39}"/>
              </a:ext>
            </a:extLst>
          </p:cNvPr>
          <p:cNvSpPr txBox="1"/>
          <p:nvPr/>
        </p:nvSpPr>
        <p:spPr>
          <a:xfrm>
            <a:off x="3912925" y="1855267"/>
            <a:ext cx="58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903F30CF-BCBF-41A0-96D6-20D9905CFA6F}"/>
              </a:ext>
            </a:extLst>
          </p:cNvPr>
          <p:cNvSpPr txBox="1"/>
          <p:nvPr/>
        </p:nvSpPr>
        <p:spPr>
          <a:xfrm>
            <a:off x="6364812" y="1845479"/>
            <a:ext cx="58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DB7D1FE4-0EFC-4745-941D-39D068ED27A0}"/>
              </a:ext>
            </a:extLst>
          </p:cNvPr>
          <p:cNvSpPr/>
          <p:nvPr/>
        </p:nvSpPr>
        <p:spPr>
          <a:xfrm>
            <a:off x="7314846" y="3008962"/>
            <a:ext cx="286328" cy="138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25" name="직사각형 324">
            <a:extLst>
              <a:ext uri="{FF2B5EF4-FFF2-40B4-BE49-F238E27FC236}">
                <a16:creationId xmlns:a16="http://schemas.microsoft.com/office/drawing/2014/main" id="{E0CF7201-538A-4C0D-9700-9F7F796001A6}"/>
              </a:ext>
            </a:extLst>
          </p:cNvPr>
          <p:cNvSpPr/>
          <p:nvPr/>
        </p:nvSpPr>
        <p:spPr>
          <a:xfrm>
            <a:off x="7317176" y="3665550"/>
            <a:ext cx="286328" cy="138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15432199-EA2C-4CA0-A429-7C1749D0FA6C}"/>
              </a:ext>
            </a:extLst>
          </p:cNvPr>
          <p:cNvSpPr/>
          <p:nvPr/>
        </p:nvSpPr>
        <p:spPr>
          <a:xfrm>
            <a:off x="7311406" y="4318398"/>
            <a:ext cx="286328" cy="138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3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A394308-9FC1-440A-B821-2B9639A3655A}"/>
              </a:ext>
            </a:extLst>
          </p:cNvPr>
          <p:cNvSpPr txBox="1"/>
          <p:nvPr/>
        </p:nvSpPr>
        <p:spPr>
          <a:xfrm>
            <a:off x="6446936" y="4441970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78001F2-DC46-4C2E-87F6-453E989C7CE8}"/>
              </a:ext>
            </a:extLst>
          </p:cNvPr>
          <p:cNvSpPr txBox="1"/>
          <p:nvPr/>
        </p:nvSpPr>
        <p:spPr>
          <a:xfrm>
            <a:off x="3973038" y="4449367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43BE1B0F-0A3F-4545-A092-0395D0BAAD39}"/>
              </a:ext>
            </a:extLst>
          </p:cNvPr>
          <p:cNvSpPr txBox="1"/>
          <p:nvPr/>
        </p:nvSpPr>
        <p:spPr>
          <a:xfrm>
            <a:off x="7290338" y="4449367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24" name="순서도: 자기 디스크 323">
            <a:extLst>
              <a:ext uri="{FF2B5EF4-FFF2-40B4-BE49-F238E27FC236}">
                <a16:creationId xmlns:a16="http://schemas.microsoft.com/office/drawing/2014/main" id="{1F7D2C61-E2A1-46D9-AD59-0AC547F5EC04}"/>
              </a:ext>
            </a:extLst>
          </p:cNvPr>
          <p:cNvSpPr/>
          <p:nvPr/>
        </p:nvSpPr>
        <p:spPr>
          <a:xfrm>
            <a:off x="8084812" y="3193110"/>
            <a:ext cx="883920" cy="944880"/>
          </a:xfrm>
          <a:prstGeom prst="flowChartMagneticDisk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Adam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Optimizer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30" name="직선 화살표 연결선 329">
            <a:extLst>
              <a:ext uri="{FF2B5EF4-FFF2-40B4-BE49-F238E27FC236}">
                <a16:creationId xmlns:a16="http://schemas.microsoft.com/office/drawing/2014/main" id="{0889A7A2-DFC6-4044-B710-A0B0B9FD6125}"/>
              </a:ext>
            </a:extLst>
          </p:cNvPr>
          <p:cNvCxnSpPr/>
          <p:nvPr/>
        </p:nvCxnSpPr>
        <p:spPr>
          <a:xfrm>
            <a:off x="7752003" y="3489960"/>
            <a:ext cx="264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직선 화살표 연결선 331">
            <a:extLst>
              <a:ext uri="{FF2B5EF4-FFF2-40B4-BE49-F238E27FC236}">
                <a16:creationId xmlns:a16="http://schemas.microsoft.com/office/drawing/2014/main" id="{36E2A485-225A-4F89-9088-107ED5841BC0}"/>
              </a:ext>
            </a:extLst>
          </p:cNvPr>
          <p:cNvCxnSpPr/>
          <p:nvPr/>
        </p:nvCxnSpPr>
        <p:spPr>
          <a:xfrm flipH="1">
            <a:off x="7760237" y="3881472"/>
            <a:ext cx="2560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3" name="TextBox 332">
            <a:extLst>
              <a:ext uri="{FF2B5EF4-FFF2-40B4-BE49-F238E27FC236}">
                <a16:creationId xmlns:a16="http://schemas.microsoft.com/office/drawing/2014/main" id="{92003A66-3AC4-4F8C-BCA8-1956F4E4A869}"/>
              </a:ext>
            </a:extLst>
          </p:cNvPr>
          <p:cNvSpPr txBox="1"/>
          <p:nvPr/>
        </p:nvSpPr>
        <p:spPr>
          <a:xfrm>
            <a:off x="7741544" y="2887994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Feedforward</a:t>
            </a:r>
            <a:endParaRPr lang="ko-KR" altLang="en-US" sz="1200" dirty="0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F89CC2DC-B19B-44AD-AF03-3EB78F31B39B}"/>
              </a:ext>
            </a:extLst>
          </p:cNvPr>
          <p:cNvSpPr txBox="1"/>
          <p:nvPr/>
        </p:nvSpPr>
        <p:spPr>
          <a:xfrm>
            <a:off x="7704318" y="4214707"/>
            <a:ext cx="1334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Backpropagation</a:t>
            </a:r>
            <a:endParaRPr lang="ko-KR" altLang="en-US" sz="1200" dirty="0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8A1CFFC4-51B1-4A7F-BC40-F9A440893A34}"/>
              </a:ext>
            </a:extLst>
          </p:cNvPr>
          <p:cNvSpPr txBox="1"/>
          <p:nvPr/>
        </p:nvSpPr>
        <p:spPr>
          <a:xfrm>
            <a:off x="7230223" y="1845479"/>
            <a:ext cx="58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9CAA7870-69D8-4C05-843A-44A5AB6F920E}"/>
              </a:ext>
            </a:extLst>
          </p:cNvPr>
          <p:cNvSpPr/>
          <p:nvPr/>
        </p:nvSpPr>
        <p:spPr>
          <a:xfrm>
            <a:off x="3665220" y="4831080"/>
            <a:ext cx="1104900" cy="4927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날짜 개체 틀 3">
            <a:extLst>
              <a:ext uri="{FF2B5EF4-FFF2-40B4-BE49-F238E27FC236}">
                <a16:creationId xmlns:a16="http://schemas.microsoft.com/office/drawing/2014/main" id="{229A9132-E9B0-4013-80FE-615E194A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27" name="슬라이드 번호 개체 틀 4">
            <a:extLst>
              <a:ext uri="{FF2B5EF4-FFF2-40B4-BE49-F238E27FC236}">
                <a16:creationId xmlns:a16="http://schemas.microsoft.com/office/drawing/2014/main" id="{BD559D1D-ECA7-44A2-BC1C-B79EE48E3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1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Chapter.4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시연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Optimization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5D5ABD-A381-4CC8-B43C-EA373617A46F}"/>
              </a:ext>
            </a:extLst>
          </p:cNvPr>
          <p:cNvSpPr/>
          <p:nvPr/>
        </p:nvSpPr>
        <p:spPr>
          <a:xfrm>
            <a:off x="770723" y="1431834"/>
            <a:ext cx="713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맑은 고딕" panose="020D0604000000000000"/>
                <a:ea typeface="맑은 고딕" panose="020D0604000000000000"/>
              </a:rPr>
              <a:t>MNIST_deep</a:t>
            </a:r>
            <a:r>
              <a:rPr lang="en-US" altLang="ko-KR" b="1" dirty="0">
                <a:latin typeface="맑은 고딕" panose="020D0604000000000000"/>
                <a:ea typeface="맑은 고딕" panose="020D0604000000000000"/>
              </a:rPr>
              <a:t> </a:t>
            </a:r>
            <a:r>
              <a:rPr lang="ko-KR" altLang="en-US" b="1" dirty="0">
                <a:latin typeface="맑은 고딕" panose="020D0604000000000000"/>
                <a:ea typeface="맑은 고딕" panose="020D0604000000000000"/>
              </a:rPr>
              <a:t>시연</a:t>
            </a:r>
            <a:endParaRPr lang="ko-KR" altLang="en-US" dirty="0">
              <a:latin typeface="맑은 고딕" panose="020D0604000000000000"/>
              <a:ea typeface="맑은 고딕" panose="020D0604000000000000"/>
            </a:endParaRP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71B7386A-DBF3-4D6C-BF65-2796F583C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E7C50E0A-6A21-4605-83F7-94B402F71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35B3CA-D3E3-4A7E-83F7-EA675588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2229955"/>
            <a:ext cx="30861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71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Chapter.4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시연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Optimization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5D5ABD-A381-4CC8-B43C-EA373617A46F}"/>
              </a:ext>
            </a:extLst>
          </p:cNvPr>
          <p:cNvSpPr/>
          <p:nvPr/>
        </p:nvSpPr>
        <p:spPr>
          <a:xfrm>
            <a:off x="770723" y="1431834"/>
            <a:ext cx="713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D0604000000000000"/>
                <a:ea typeface="맑은 고딕" panose="020D0604000000000000"/>
              </a:rPr>
              <a:t>CIFAR-10 </a:t>
            </a:r>
            <a:r>
              <a:rPr lang="ko-KR" altLang="en-US" b="1" dirty="0">
                <a:latin typeface="맑은 고딕" panose="020D0604000000000000"/>
                <a:ea typeface="맑은 고딕" panose="020D0604000000000000"/>
              </a:rPr>
              <a:t>시연</a:t>
            </a:r>
            <a:endParaRPr lang="ko-KR" altLang="en-US" dirty="0">
              <a:latin typeface="맑은 고딕" panose="020D0604000000000000"/>
              <a:ea typeface="맑은 고딕" panose="020D0604000000000000"/>
            </a:endParaRPr>
          </a:p>
        </p:txBody>
      </p:sp>
      <p:pic>
        <p:nvPicPr>
          <p:cNvPr id="2050" name="Picture 2" descr="관련 이미지">
            <a:extLst>
              <a:ext uri="{FF2B5EF4-FFF2-40B4-BE49-F238E27FC236}">
                <a16:creationId xmlns:a16="http://schemas.microsoft.com/office/drawing/2014/main" id="{8B00C6FB-7D88-489F-B6D1-95B4BB6E7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1701" y="1977199"/>
            <a:ext cx="5903359" cy="45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D74E5112-2E93-431F-8A43-FE807F5DD5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D9493271-C3A3-4E96-921C-2646ECF1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6796A5-C55D-4B82-AF7F-1044F023F00C}"/>
              </a:ext>
            </a:extLst>
          </p:cNvPr>
          <p:cNvSpPr/>
          <p:nvPr/>
        </p:nvSpPr>
        <p:spPr>
          <a:xfrm>
            <a:off x="3327280" y="1486732"/>
            <a:ext cx="48017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4"/>
              </a:rPr>
              <a:t>http://cs.stanford.edu/people/karpathy/convnetjs/demo/cifar10.html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04050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Chapter.4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시연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Optimization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5D5ABD-A381-4CC8-B43C-EA373617A46F}"/>
              </a:ext>
            </a:extLst>
          </p:cNvPr>
          <p:cNvSpPr/>
          <p:nvPr/>
        </p:nvSpPr>
        <p:spPr>
          <a:xfrm>
            <a:off x="770723" y="1431834"/>
            <a:ext cx="713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D0604000000000000"/>
                <a:ea typeface="맑은 고딕" panose="020D0604000000000000"/>
              </a:rPr>
              <a:t>CIFAR-10 </a:t>
            </a:r>
            <a:r>
              <a:rPr lang="ko-KR" altLang="en-US" b="1" dirty="0">
                <a:latin typeface="맑은 고딕" panose="020D0604000000000000"/>
                <a:ea typeface="맑은 고딕" panose="020D0604000000000000"/>
              </a:rPr>
              <a:t>시연</a:t>
            </a:r>
            <a:endParaRPr lang="ko-KR" altLang="en-US" dirty="0">
              <a:latin typeface="맑은 고딕" panose="020D0604000000000000"/>
              <a:ea typeface="맑은 고딕" panose="020D060400000000000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A996AB-2DAA-46B8-A947-D33C7A3E87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0"/>
          <a:stretch/>
        </p:blipFill>
        <p:spPr>
          <a:xfrm>
            <a:off x="1655452" y="2311814"/>
            <a:ext cx="5586400" cy="33914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233B73-04F7-4300-8CAE-7ECD7BCBC3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625"/>
          <a:stretch/>
        </p:blipFill>
        <p:spPr>
          <a:xfrm>
            <a:off x="1655452" y="2317942"/>
            <a:ext cx="5624500" cy="342498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5B973F8-945D-4C2C-83EF-51F299D944C2}"/>
              </a:ext>
            </a:extLst>
          </p:cNvPr>
          <p:cNvSpPr/>
          <p:nvPr/>
        </p:nvSpPr>
        <p:spPr>
          <a:xfrm>
            <a:off x="1617352" y="4994163"/>
            <a:ext cx="5624500" cy="709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E44498-9B7E-4EA8-9EC5-E6AF3A6D0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532" y="2334723"/>
            <a:ext cx="4892909" cy="26365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11DB2DDF-D2A8-4C0A-B737-A888056AB5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753BA96B-F803-40D5-86D2-F575C7F0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457" y="3006101"/>
            <a:ext cx="4199583" cy="1621848"/>
          </a:xfrm>
        </p:spPr>
        <p:txBody>
          <a:bodyPr>
            <a:normAutofit fontScale="90000"/>
          </a:bodyPr>
          <a:lstStyle/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Arial" panose="020B0800000000000000" pitchFamily="34" charset="-127"/>
                <a:ea typeface="맑은 고딕" panose="020D0604000000000000"/>
                <a:cs typeface="Arial"/>
              </a:rPr>
              <a:t>Chapter.5</a:t>
            </a:r>
            <a:r>
              <a:rPr lang="en-US" altLang="ko-KR" sz="1000" dirty="0">
                <a:solidFill>
                  <a:srgbClr val="3F626D"/>
                </a:solidFill>
                <a:latin typeface="Arial" panose="020B0800000000000000" pitchFamily="34" charset="-127"/>
                <a:ea typeface="맑은 고딕" panose="020D0604000000000000"/>
                <a:cs typeface="Arial"/>
              </a:rPr>
              <a:t> </a:t>
            </a:r>
            <a:br>
              <a:rPr lang="en-US" altLang="ko-KR" sz="1000" dirty="0">
                <a:solidFill>
                  <a:srgbClr val="3F626D"/>
                </a:solidFill>
                <a:latin typeface="Arial" panose="020B0800000000000000" pitchFamily="34" charset="-127"/>
                <a:ea typeface="맑은 고딕" panose="020D0604000000000000"/>
                <a:cs typeface="Arial"/>
              </a:rPr>
            </a:br>
            <a:br>
              <a:rPr lang="en-US" altLang="ko-KR" sz="900" dirty="0">
                <a:solidFill>
                  <a:srgbClr val="3F626D"/>
                </a:solidFill>
                <a:latin typeface="Arial" panose="020B0500000000000000" pitchFamily="34" charset="-127"/>
                <a:ea typeface="맑은 고딕" panose="020D0604000000000000"/>
                <a:cs typeface="Arial"/>
              </a:rPr>
            </a:br>
            <a:r>
              <a:rPr lang="en-US" altLang="ko-KR" sz="900" dirty="0">
                <a:solidFill>
                  <a:srgbClr val="3F626D"/>
                </a:solidFill>
                <a:latin typeface="Arial" panose="020B0500000000000000" pitchFamily="34" charset="-127"/>
                <a:ea typeface="맑은 고딕" panose="020D0604000000000000"/>
                <a:cs typeface="Arial"/>
              </a:rPr>
              <a:t>   </a:t>
            </a:r>
            <a:r>
              <a:rPr lang="en-US" altLang="ko-KR" sz="3200" dirty="0">
                <a:solidFill>
                  <a:srgbClr val="1D2B37"/>
                </a:solidFill>
                <a:latin typeface="Arial" panose="020B0500000000000000" pitchFamily="34" charset="-127"/>
                <a:cs typeface="Arial"/>
              </a:rPr>
              <a:t>CNN </a:t>
            </a:r>
            <a:r>
              <a:rPr lang="ko-KR" altLang="en-US" sz="3200" dirty="0">
                <a:solidFill>
                  <a:srgbClr val="1D2B37"/>
                </a:solidFill>
                <a:latin typeface="Arial" panose="020B0500000000000000" pitchFamily="34" charset="-127"/>
                <a:cs typeface="Arial"/>
              </a:rPr>
              <a:t>예시 및 적용 기술</a:t>
            </a:r>
            <a:br>
              <a:rPr lang="en-US" altLang="ko-KR" sz="1400" dirty="0">
                <a:solidFill>
                  <a:srgbClr val="1D2B37"/>
                </a:solidFill>
                <a:latin typeface="맑은 고딕" panose="020D0604000000000000" pitchFamily="50" charset="-127"/>
                <a:cs typeface="Arial"/>
              </a:rPr>
            </a:br>
            <a:br>
              <a:rPr lang="ko-KR" altLang="en-US" sz="3200" dirty="0">
                <a:solidFill>
                  <a:srgbClr val="1D2B37"/>
                </a:solidFill>
                <a:latin typeface="Arial" panose="020B0500000000000000" pitchFamily="34" charset="-127"/>
                <a:cs typeface="Arial"/>
              </a:rPr>
            </a:br>
            <a:endParaRPr lang="en-US" altLang="ko-KR" sz="3000" dirty="0">
              <a:solidFill>
                <a:srgbClr val="1D2B37"/>
              </a:solidFill>
              <a:latin typeface="Arial" panose="020B0300000000000000" pitchFamily="34" charset="-127"/>
              <a:ea typeface="맑은 고딕" panose="020D0604000000000000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0826" y="-1"/>
            <a:ext cx="3793174" cy="6858001"/>
          </a:xfrm>
          <a:prstGeom prst="rect">
            <a:avLst/>
          </a:prstGeom>
          <a:effectLst/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FCCED4-2758-455E-BA56-D8A5EBA2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B92B4E-3030-4760-816F-D8EB943B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452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5D5ABD-A381-4CC8-B43C-EA373617A46F}"/>
              </a:ext>
            </a:extLst>
          </p:cNvPr>
          <p:cNvSpPr/>
          <p:nvPr/>
        </p:nvSpPr>
        <p:spPr>
          <a:xfrm>
            <a:off x="770723" y="1431834"/>
            <a:ext cx="7132320" cy="1198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 err="1">
                <a:latin typeface="맑은 고딕" panose="020D0604000000000000"/>
                <a:ea typeface="맑은 고딕" panose="020D0604000000000000"/>
              </a:rPr>
              <a:t>LeNet</a:t>
            </a:r>
            <a:r>
              <a:rPr lang="en-US" altLang="ko-KR" b="1" dirty="0">
                <a:latin typeface="맑은 고딕" panose="020D0604000000000000"/>
                <a:ea typeface="맑은 고딕" panose="020D060400000000000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맑은 고딕" panose="020D0604000000000000"/>
                <a:ea typeface="맑은 고딕" panose="020D0604000000000000"/>
              </a:rPr>
              <a:t>손글씨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 숫자 인식 네트워크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1998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년에 발표된 첫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CNN.</a:t>
            </a:r>
            <a:endParaRPr lang="ko-KR" altLang="en-US" sz="1600" dirty="0">
              <a:latin typeface="맑은 고딕" panose="020D0604000000000000"/>
              <a:ea typeface="맑은 고딕" panose="020D060400000000000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1159E0-F07E-41A9-8FF8-0DA90FC7A05E}"/>
              </a:ext>
            </a:extLst>
          </p:cNvPr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ea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ea typeface="맑은 고딕" panose="020D0604000000000000"/>
                <a:cs typeface="Arial"/>
              </a:rPr>
              <a:t>5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CNN </a:t>
            </a:r>
            <a:r>
              <a:rPr lang="ko-KR" altLang="en-US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예시 및 적용 기술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예시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E7F630-01F8-4D29-8387-92E4E9562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3349716"/>
            <a:ext cx="7048500" cy="2076450"/>
          </a:xfrm>
          <a:prstGeom prst="rect">
            <a:avLst/>
          </a:prstGeom>
        </p:spPr>
      </p:pic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D822C948-E70B-4EF0-BD92-FA96CA5DA8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A0FE3AAD-A371-4A9A-BFDD-992DABD5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77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5D5ABD-A381-4CC8-B43C-EA373617A46F}"/>
              </a:ext>
            </a:extLst>
          </p:cNvPr>
          <p:cNvSpPr/>
          <p:nvPr/>
        </p:nvSpPr>
        <p:spPr>
          <a:xfrm>
            <a:off x="770722" y="1431834"/>
            <a:ext cx="733608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D0604000000000000"/>
              </a:rPr>
              <a:t>ILSVRC</a:t>
            </a:r>
            <a:r>
              <a:rPr lang="en-US" altLang="ko-KR" b="1" dirty="0">
                <a:latin typeface="맑은 고딕" panose="020D0604000000000000"/>
                <a:ea typeface="맑은 고딕" panose="020D060400000000000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ImageNet(100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만장 이상의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image dataset +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각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 image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의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Label)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사용</a:t>
            </a:r>
            <a:endParaRPr lang="en-US" altLang="ko-KR" sz="1600" dirty="0">
              <a:latin typeface="맑은 고딕" panose="020D0604000000000000"/>
              <a:ea typeface="맑은 고딕" panose="020D060400000000000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2012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년 이후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CNN </a:t>
            </a:r>
            <a:r>
              <a:rPr lang="ko-KR" altLang="en-US" sz="1600" dirty="0" err="1">
                <a:latin typeface="맑은 고딕" panose="020D0604000000000000"/>
                <a:ea typeface="맑은 고딕" panose="020D0604000000000000"/>
              </a:rPr>
              <a:t>딥러닝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 방식이 모두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우승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1159E0-F07E-41A9-8FF8-0DA90FC7A05E}"/>
              </a:ext>
            </a:extLst>
          </p:cNvPr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ea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ea typeface="맑은 고딕" panose="020D0604000000000000"/>
                <a:cs typeface="Arial"/>
              </a:rPr>
              <a:t>5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ea typeface="맑은 고딕" panose="020D0604000000000000"/>
                <a:cs typeface="Arial"/>
              </a:rPr>
              <a:t> 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예시 및 적용 기술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예시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pic>
        <p:nvPicPr>
          <p:cNvPr id="7" name="Picture 6" descr="ilsvrc에 대한 이미지 검색결과">
            <a:extLst>
              <a:ext uri="{FF2B5EF4-FFF2-40B4-BE49-F238E27FC236}">
                <a16:creationId xmlns:a16="http://schemas.microsoft.com/office/drawing/2014/main" id="{A7A35085-53A1-4083-97B5-F3DBD461B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495" y="3121427"/>
            <a:ext cx="5623561" cy="306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6DDF905B-702C-4F7F-8671-95C63F0A4A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7690614F-28F2-4A4F-AB2E-2065C232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69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5D5ABD-A381-4CC8-B43C-EA373617A46F}"/>
              </a:ext>
            </a:extLst>
          </p:cNvPr>
          <p:cNvSpPr/>
          <p:nvPr/>
        </p:nvSpPr>
        <p:spPr>
          <a:xfrm>
            <a:off x="770723" y="1431834"/>
            <a:ext cx="713232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altLang="ko-KR" b="1" dirty="0" err="1">
                <a:latin typeface="맑은 고딕" panose="020D0604000000000000"/>
                <a:ea typeface="맑은 고딕" panose="020D0604000000000000"/>
              </a:rPr>
              <a:t>AlexNet</a:t>
            </a:r>
            <a:r>
              <a:rPr lang="en-US" altLang="ko-KR" b="1" dirty="0">
                <a:latin typeface="맑은 고딕" panose="020D0604000000000000"/>
                <a:ea typeface="맑은 고딕" panose="020D060400000000000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ILSVRC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2012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우승</a:t>
            </a:r>
            <a:r>
              <a:rPr lang="en-US" altLang="ko-KR" sz="1600" dirty="0">
                <a:latin typeface="맑은 고딕" panose="020D0604000000000000"/>
              </a:rPr>
              <a:t>, 8 Layer </a:t>
            </a:r>
            <a:r>
              <a:rPr lang="ko-KR" altLang="en-US" sz="1600" dirty="0">
                <a:latin typeface="맑은 고딕" panose="020D0604000000000000"/>
              </a:rPr>
              <a:t>사용</a:t>
            </a:r>
            <a:r>
              <a:rPr lang="en-US" altLang="ko-KR" sz="1600" dirty="0">
                <a:latin typeface="맑은 고딕" panose="020D060400000000000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2011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년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(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오차율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: 27%)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에 비해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10%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오차율 개선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. </a:t>
            </a:r>
            <a:endParaRPr lang="ko-KR" altLang="en-US" sz="1600" dirty="0">
              <a:latin typeface="맑은 고딕" panose="020D0604000000000000"/>
              <a:ea typeface="맑은 고딕" panose="020D060400000000000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1159E0-F07E-41A9-8FF8-0DA90FC7A05E}"/>
              </a:ext>
            </a:extLst>
          </p:cNvPr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Chapter.5 CNN </a:t>
            </a:r>
            <a:r>
              <a:rPr lang="ko-KR" altLang="en-US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예시 및 적용 기술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예시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501AF2-88B4-43CB-96AD-39E3AF2E7D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8440" y="3001663"/>
            <a:ext cx="6344603" cy="33057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288A6D-CF76-43C2-9C59-1AB5CBB8B641}"/>
              </a:ext>
            </a:extLst>
          </p:cNvPr>
          <p:cNvSpPr/>
          <p:nvPr/>
        </p:nvSpPr>
        <p:spPr>
          <a:xfrm>
            <a:off x="2799397" y="6630734"/>
            <a:ext cx="634460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구조 설명 </a:t>
            </a:r>
            <a:r>
              <a:rPr lang="en-US" altLang="ko-KR" sz="900" dirty="0"/>
              <a:t>: </a:t>
            </a:r>
            <a:r>
              <a:rPr lang="ko-KR" altLang="en-US" sz="900" dirty="0"/>
              <a:t>https://www.youtube.com/watch?v=KbNbWTnlYXs&amp;index=37&amp;list=PLlMkM4tgfjnLSOjrEJN31gZATbcj_MpUm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6FB91E6F-1298-4AB1-8602-AEB8841EF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3C4E28C3-A00F-4B1D-A9FE-93E6A30F0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12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5D5ABD-A381-4CC8-B43C-EA373617A46F}"/>
              </a:ext>
            </a:extLst>
          </p:cNvPr>
          <p:cNvSpPr/>
          <p:nvPr/>
        </p:nvSpPr>
        <p:spPr>
          <a:xfrm>
            <a:off x="770722" y="1431834"/>
            <a:ext cx="733608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ko-KR" b="1" dirty="0">
                <a:latin typeface="맑은 고딕" panose="020D0604000000000000"/>
              </a:rPr>
              <a:t>VGG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D0604000000000000"/>
              </a:rPr>
              <a:t>ILSVRC</a:t>
            </a:r>
            <a:r>
              <a:rPr lang="ko-KR" altLang="en-US" sz="1600" dirty="0">
                <a:latin typeface="맑은 고딕" panose="020D0604000000000000"/>
              </a:rPr>
              <a:t> </a:t>
            </a:r>
            <a:r>
              <a:rPr lang="en-US" altLang="ko-KR" sz="1600">
                <a:latin typeface="맑은 고딕" panose="020D0604000000000000"/>
                <a:ea typeface="맑은 고딕" panose="020D0604000000000000"/>
              </a:rPr>
              <a:t>2014 </a:t>
            </a:r>
            <a:r>
              <a:rPr lang="ko-KR" altLang="en-US" sz="1600">
                <a:latin typeface="맑은 고딕" panose="020D0604000000000000"/>
                <a:ea typeface="맑은 고딕" panose="020D0604000000000000"/>
              </a:rPr>
              <a:t>준우승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, 19 Layer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사용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특징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: 2~4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회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convolution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연속 적용 후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pooling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을 진행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D0604000000000000"/>
              <a:ea typeface="맑은 고딕" panose="020D060400000000000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1159E0-F07E-41A9-8FF8-0DA90FC7A05E}"/>
              </a:ext>
            </a:extLst>
          </p:cNvPr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Chapter.5 CNN </a:t>
            </a:r>
            <a:r>
              <a:rPr lang="ko-KR" altLang="en-US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예시 및 적용 기술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예시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pic>
        <p:nvPicPr>
          <p:cNvPr id="2050" name="Picture 2" descr="관련 이미지">
            <a:extLst>
              <a:ext uri="{FF2B5EF4-FFF2-40B4-BE49-F238E27FC236}">
                <a16:creationId xmlns:a16="http://schemas.microsoft.com/office/drawing/2014/main" id="{EA39A123-E4DF-4E49-859E-25199AB86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6244" y="2853045"/>
            <a:ext cx="5351523" cy="313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99FAE290-BD08-43F8-B593-FC749C4CE8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403A6D93-24D8-4844-B866-D97AB5120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52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ea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ea typeface="맑은 고딕" panose="020D0604000000000000"/>
                <a:cs typeface="Arial"/>
              </a:rPr>
              <a:t>1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ea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이해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200" dirty="0">
                <a:solidFill>
                  <a:srgbClr val="1D2B37"/>
                </a:solidFill>
                <a:latin typeface="맑은 고딕" panose="020D0604000000000000"/>
                <a:ea typeface="맑은 고딕" panose="020D0604000000000000"/>
                <a:cs typeface="Arial"/>
              </a:rPr>
              <a:t>Intro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2075" y="3384"/>
            <a:ext cx="11711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D10CC7-683B-4427-9F8A-72476A40DDB3}"/>
              </a:ext>
            </a:extLst>
          </p:cNvPr>
          <p:cNvSpPr/>
          <p:nvPr/>
        </p:nvSpPr>
        <p:spPr>
          <a:xfrm>
            <a:off x="770723" y="1431834"/>
            <a:ext cx="713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맑은 고딕" panose="020D0604000000000000"/>
                <a:ea typeface="맑은 고딕" panose="020D0604000000000000"/>
              </a:rPr>
              <a:t>CNN</a:t>
            </a:r>
            <a:r>
              <a:rPr lang="ko-KR" altLang="en-US" b="1" dirty="0">
                <a:latin typeface="맑은 고딕" panose="020D0604000000000000"/>
                <a:ea typeface="맑은 고딕" panose="020D0604000000000000"/>
              </a:rPr>
              <a:t>의 구조 </a:t>
            </a:r>
            <a:r>
              <a:rPr lang="en-US" altLang="ko-KR" b="1" dirty="0">
                <a:latin typeface="맑은 고딕" panose="020D0604000000000000"/>
                <a:ea typeface="맑은 고딕" panose="020D0604000000000000"/>
              </a:rPr>
              <a:t>&amp; </a:t>
            </a:r>
            <a:r>
              <a:rPr lang="ko-KR" altLang="en-US" b="1" dirty="0">
                <a:latin typeface="맑은 고딕" panose="020D0604000000000000"/>
                <a:ea typeface="맑은 고딕" panose="020D0604000000000000"/>
              </a:rPr>
              <a:t>주요 개념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000000"/>
                </a:highlight>
                <a:latin typeface="맑은 고딕" panose="020D0604000000000000"/>
                <a:ea typeface="맑은 고딕" panose="020D0604000000000000"/>
              </a:rPr>
              <a:t>4</a:t>
            </a:r>
            <a:r>
              <a:rPr lang="ko-KR" altLang="en-US" b="1" dirty="0">
                <a:solidFill>
                  <a:srgbClr val="FFFF00"/>
                </a:solidFill>
                <a:highlight>
                  <a:srgbClr val="000000"/>
                </a:highlight>
                <a:latin typeface="맑은 고딕" panose="020D0604000000000000"/>
                <a:ea typeface="맑은 고딕" panose="020D0604000000000000"/>
              </a:rPr>
              <a:t>가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000000"/>
                </a:highlight>
                <a:latin typeface="맑은 고딕" panose="020D0604000000000000"/>
                <a:ea typeface="맑은 고딕" panose="020D0604000000000000"/>
              </a:rPr>
              <a:t>지</a:t>
            </a:r>
            <a:r>
              <a:rPr lang="en-US" altLang="ko-KR" b="1" dirty="0">
                <a:solidFill>
                  <a:srgbClr val="1CF11E"/>
                </a:solidFill>
                <a:highlight>
                  <a:srgbClr val="000000"/>
                </a:highlight>
                <a:latin typeface="맑은 고딕" panose="020D0604000000000000"/>
                <a:ea typeface="맑은 고딕" panose="020D0604000000000000"/>
              </a:rPr>
              <a:t>!</a:t>
            </a:r>
            <a:endParaRPr lang="ko-KR" altLang="en-US" dirty="0">
              <a:solidFill>
                <a:srgbClr val="1CF11E"/>
              </a:solidFill>
              <a:highlight>
                <a:srgbClr val="000000"/>
              </a:highlight>
              <a:latin typeface="맑은 고딕" panose="020D0604000000000000"/>
              <a:ea typeface="맑은 고딕" panose="020D0604000000000000"/>
            </a:endParaRPr>
          </a:p>
        </p:txBody>
      </p:sp>
      <p:pic>
        <p:nvPicPr>
          <p:cNvPr id="5" name="Picture 4" descr="Convolutional Neural Network에 대한 이미지 검색결과">
            <a:extLst>
              <a:ext uri="{FF2B5EF4-FFF2-40B4-BE49-F238E27FC236}">
                <a16:creationId xmlns:a16="http://schemas.microsoft.com/office/drawing/2014/main" id="{9DF8AD23-BDAD-4AE9-B2DA-828130B1D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77199"/>
            <a:ext cx="9144000" cy="43783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BC9EEE57-8279-462F-AA3F-09DB93F5CD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EBD6F9CC-D1EB-4BEE-A74A-995445D1F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119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5D5ABD-A381-4CC8-B43C-EA373617A46F}"/>
              </a:ext>
            </a:extLst>
          </p:cNvPr>
          <p:cNvSpPr/>
          <p:nvPr/>
        </p:nvSpPr>
        <p:spPr>
          <a:xfrm>
            <a:off x="770722" y="1431834"/>
            <a:ext cx="733608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 startAt="4"/>
            </a:pPr>
            <a:r>
              <a:rPr lang="en-US" altLang="ko-KR" b="1" dirty="0" err="1">
                <a:latin typeface="맑은 고딕" panose="020D0604000000000000"/>
              </a:rPr>
              <a:t>GoogLeNet</a:t>
            </a:r>
            <a:endParaRPr lang="en-US" altLang="ko-KR" b="1" dirty="0">
              <a:latin typeface="맑은 고딕" panose="020D060400000000000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D0604000000000000"/>
              </a:rPr>
              <a:t>ILSVRC</a:t>
            </a:r>
            <a:r>
              <a:rPr lang="ko-KR" altLang="en-US" sz="1600" dirty="0">
                <a:latin typeface="맑은 고딕" panose="020D0604000000000000"/>
              </a:rPr>
              <a:t>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2014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우승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, 22 Layer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사용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특징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: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매 단계에서 다양한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filtering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결과 및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Max Pooling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결과 조합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1159E0-F07E-41A9-8FF8-0DA90FC7A05E}"/>
              </a:ext>
            </a:extLst>
          </p:cNvPr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Chapter.5 CNN </a:t>
            </a:r>
            <a:r>
              <a:rPr lang="ko-KR" altLang="en-US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예시 및 적용 기술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예시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C0CC004-9A4B-4789-ADD0-5734D921DB87}"/>
              </a:ext>
            </a:extLst>
          </p:cNvPr>
          <p:cNvGrpSpPr/>
          <p:nvPr/>
        </p:nvGrpSpPr>
        <p:grpSpPr>
          <a:xfrm>
            <a:off x="1303020" y="2678329"/>
            <a:ext cx="6803787" cy="3346133"/>
            <a:chOff x="1303020" y="2678329"/>
            <a:chExt cx="6803787" cy="334613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E9BCF31-D4D7-4509-9AD1-EDB4C81ED47C}"/>
                </a:ext>
              </a:extLst>
            </p:cNvPr>
            <p:cNvGrpSpPr/>
            <p:nvPr/>
          </p:nvGrpSpPr>
          <p:grpSpPr>
            <a:xfrm>
              <a:off x="1303020" y="2678329"/>
              <a:ext cx="6803787" cy="3346133"/>
              <a:chOff x="1303020" y="2589847"/>
              <a:chExt cx="6803787" cy="3346133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9CD0AD81-55FB-4B12-8B2C-1E44DF8CB9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06612" y="2589847"/>
                <a:ext cx="6700195" cy="3346133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2333F66-2BDF-4EF8-9135-3CFE08EBC899}"/>
                  </a:ext>
                </a:extLst>
              </p:cNvPr>
              <p:cNvSpPr/>
              <p:nvPr/>
            </p:nvSpPr>
            <p:spPr>
              <a:xfrm>
                <a:off x="1303020" y="2589847"/>
                <a:ext cx="5052060" cy="4404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C414B97-FABB-4D4C-98B8-A0F30860A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19594" y="4106779"/>
              <a:ext cx="976821" cy="79190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2B15AE4-320D-4EE6-886C-5232A1D6E7A0}"/>
                </a:ext>
              </a:extLst>
            </p:cNvPr>
            <p:cNvSpPr/>
            <p:nvPr/>
          </p:nvSpPr>
          <p:spPr>
            <a:xfrm>
              <a:off x="4206240" y="4485130"/>
              <a:ext cx="210312" cy="192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날짜 개체 틀 3">
            <a:extLst>
              <a:ext uri="{FF2B5EF4-FFF2-40B4-BE49-F238E27FC236}">
                <a16:creationId xmlns:a16="http://schemas.microsoft.com/office/drawing/2014/main" id="{96D36CCE-D0AC-40C5-9BBD-3934A20E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0BE77834-2A63-4B86-8531-E457654A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557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5D5ABD-A381-4CC8-B43C-EA373617A46F}"/>
              </a:ext>
            </a:extLst>
          </p:cNvPr>
          <p:cNvSpPr/>
          <p:nvPr/>
        </p:nvSpPr>
        <p:spPr>
          <a:xfrm>
            <a:off x="770722" y="1431834"/>
            <a:ext cx="733608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 startAt="5"/>
            </a:pPr>
            <a:r>
              <a:rPr lang="en-US" altLang="ko-KR" b="1" dirty="0" err="1">
                <a:latin typeface="맑은 고딕" panose="020D0604000000000000"/>
              </a:rPr>
              <a:t>ResNet</a:t>
            </a:r>
            <a:endParaRPr lang="en-US" altLang="ko-KR" b="1" dirty="0">
              <a:latin typeface="맑은 고딕" panose="020D060400000000000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D0604000000000000"/>
              </a:rPr>
              <a:t>ILSVRC</a:t>
            </a:r>
            <a:r>
              <a:rPr lang="ko-KR" altLang="en-US" sz="1600" dirty="0">
                <a:latin typeface="맑은 고딕" panose="020D0604000000000000"/>
              </a:rPr>
              <a:t>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2015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우승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, 152 Layer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사용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특징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: </a:t>
            </a:r>
            <a:r>
              <a:rPr lang="ko-KR" altLang="en-US" sz="1600" dirty="0" err="1">
                <a:latin typeface="맑은 고딕" panose="020D0604000000000000"/>
                <a:ea typeface="맑은 고딕" panose="020D0604000000000000"/>
              </a:rPr>
              <a:t>스킵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 연결을 도입하여 </a:t>
            </a:r>
            <a:r>
              <a:rPr lang="ko-KR" altLang="en-US" sz="1600" dirty="0" err="1">
                <a:latin typeface="맑은 고딕" panose="020D0604000000000000"/>
                <a:ea typeface="맑은 고딕" panose="020D0604000000000000"/>
              </a:rPr>
              <a:t>딥러닝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 학습 저하 방지</a:t>
            </a:r>
            <a:r>
              <a:rPr lang="en-US" altLang="ko-KR" sz="1600">
                <a:latin typeface="맑은 고딕" panose="020D0604000000000000"/>
                <a:ea typeface="맑은 고딕" panose="020D0604000000000000"/>
              </a:rPr>
              <a:t>.</a:t>
            </a:r>
            <a:endParaRPr lang="en-US" altLang="ko-KR" sz="1600" dirty="0">
              <a:latin typeface="맑은 고딕" panose="020D0604000000000000"/>
              <a:ea typeface="맑은 고딕" panose="020D060400000000000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1159E0-F07E-41A9-8FF8-0DA90FC7A05E}"/>
              </a:ext>
            </a:extLst>
          </p:cNvPr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Chapter.5 CNN </a:t>
            </a:r>
            <a:r>
              <a:rPr lang="ko-KR" altLang="en-US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예시 및 적용 기술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예시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DDFEAC-79D7-4C98-9904-BC5ADE5FFA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701" y="3716271"/>
            <a:ext cx="3345312" cy="16670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6E986F-20EE-4C0E-A4BE-16BA83830E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769" y="3810340"/>
            <a:ext cx="1736490" cy="4961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95D81E0-F8A5-44D3-A4B4-6468E29EC5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8015" y="2452940"/>
            <a:ext cx="1786104" cy="396085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83BA98F-834C-4B2F-8363-2B84007F4640}"/>
              </a:ext>
            </a:extLst>
          </p:cNvPr>
          <p:cNvGrpSpPr/>
          <p:nvPr/>
        </p:nvGrpSpPr>
        <p:grpSpPr>
          <a:xfrm>
            <a:off x="4897584" y="4433365"/>
            <a:ext cx="1653800" cy="620174"/>
            <a:chOff x="4885415" y="4497873"/>
            <a:chExt cx="1653800" cy="62017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1DE057F-4EFE-4557-BDC3-14FB69E7A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85415" y="4497873"/>
              <a:ext cx="1653800" cy="62017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36FC077-4476-4C20-9E47-50C20614E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100000"/>
                      </a14:imgEffect>
                      <a14:imgEffect>
                        <a14:brightnessContrast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7500" y="4574870"/>
              <a:ext cx="167470" cy="15417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2" name="날짜 개체 틀 3">
            <a:extLst>
              <a:ext uri="{FF2B5EF4-FFF2-40B4-BE49-F238E27FC236}">
                <a16:creationId xmlns:a16="http://schemas.microsoft.com/office/drawing/2014/main" id="{419CDABF-31DC-4CCB-AC2A-C87404F785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146C3E10-81D0-4FC1-997D-2F54A713A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0359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5D5ABD-A381-4CC8-B43C-EA373617A46F}"/>
              </a:ext>
            </a:extLst>
          </p:cNvPr>
          <p:cNvSpPr/>
          <p:nvPr/>
        </p:nvSpPr>
        <p:spPr>
          <a:xfrm>
            <a:off x="770722" y="1431834"/>
            <a:ext cx="733608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>
                <a:latin typeface="맑은 고딕" panose="020D0604000000000000"/>
              </a:rPr>
              <a:t>사물 검출</a:t>
            </a:r>
            <a:endParaRPr lang="en-US" altLang="ko-KR" b="1" dirty="0">
              <a:latin typeface="맑은 고딕" panose="020D060400000000000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D0604000000000000"/>
              </a:rPr>
              <a:t>이미지 속의 사물의 위치와 종류를 알아내는 기술</a:t>
            </a:r>
            <a:r>
              <a:rPr lang="en-US" altLang="ko-KR" sz="1600" dirty="0">
                <a:latin typeface="맑은 고딕" panose="020D060400000000000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맑은 고딕" panose="020D0604000000000000"/>
                <a:ea typeface="맑은 고딕" panose="020D0604000000000000"/>
              </a:rPr>
              <a:t>R-CNN(Regions with CNN)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	: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후보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영역 추출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-&gt;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해당 영역의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CNN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특징 계산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-&gt;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분류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1159E0-F07E-41A9-8FF8-0DA90FC7A05E}"/>
              </a:ext>
            </a:extLst>
          </p:cNvPr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Chapter.5 CNN </a:t>
            </a:r>
            <a:r>
              <a:rPr lang="ko-KR" altLang="en-US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예시 및 적용 기술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적용 기술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pic>
        <p:nvPicPr>
          <p:cNvPr id="4098" name="Picture 2" descr="r-cnn에 대한 이미지 검색결과">
            <a:extLst>
              <a:ext uri="{FF2B5EF4-FFF2-40B4-BE49-F238E27FC236}">
                <a16:creationId xmlns:a16="http://schemas.microsoft.com/office/drawing/2014/main" id="{31A74877-1D99-4049-990E-A7B09302F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4507" y="3276537"/>
            <a:ext cx="6972300" cy="239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B100EFFF-9F4E-41BD-8C8D-B03ABC85B2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713C45C1-4238-484E-97F6-0406C0E7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755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5D5ABD-A381-4CC8-B43C-EA373617A46F}"/>
              </a:ext>
            </a:extLst>
          </p:cNvPr>
          <p:cNvSpPr/>
          <p:nvPr/>
        </p:nvSpPr>
        <p:spPr>
          <a:xfrm>
            <a:off x="770722" y="1431834"/>
            <a:ext cx="772204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ko-KR" altLang="en-US" b="1" dirty="0">
                <a:latin typeface="맑은 고딕" panose="020D0604000000000000"/>
              </a:rPr>
              <a:t>분할</a:t>
            </a:r>
            <a:endParaRPr lang="en-US" altLang="ko-KR" b="1" dirty="0">
              <a:latin typeface="맑은 고딕" panose="020D060400000000000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D0604000000000000"/>
              </a:rPr>
              <a:t>이미지를 픽셀 수준에서 분류하는 문제</a:t>
            </a:r>
            <a:r>
              <a:rPr lang="en-US" altLang="ko-KR" sz="1600" dirty="0">
                <a:latin typeface="맑은 고딕" panose="020D060400000000000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맑은 고딕" panose="020D0604000000000000"/>
                <a:ea typeface="맑은 고딕" panose="020D0604000000000000"/>
              </a:rPr>
              <a:t>FCN(Fully Convolutional Network)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	: Convolution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의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output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을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1D Array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로 변환하지 않고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2D Image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로 출력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1159E0-F07E-41A9-8FF8-0DA90FC7A05E}"/>
              </a:ext>
            </a:extLst>
          </p:cNvPr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Chapter.5 CNN </a:t>
            </a:r>
            <a:r>
              <a:rPr lang="ko-KR" altLang="en-US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예시 및 적용 기술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적용 기술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pic>
        <p:nvPicPr>
          <p:cNvPr id="4100" name="Picture 4" descr="fully convolutional network에 대한 이미지 검색결과">
            <a:extLst>
              <a:ext uri="{FF2B5EF4-FFF2-40B4-BE49-F238E27FC236}">
                <a16:creationId xmlns:a16="http://schemas.microsoft.com/office/drawing/2014/main" id="{1C797EDA-3371-4353-A0A9-EA67A1E23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4877" y="3222873"/>
            <a:ext cx="5533729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DC26E90F-32D3-4DAA-BD6C-67FAB9D256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C51A60A4-11B7-45D4-859C-81AF52F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49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5D5ABD-A381-4CC8-B43C-EA373617A46F}"/>
              </a:ext>
            </a:extLst>
          </p:cNvPr>
          <p:cNvSpPr/>
          <p:nvPr/>
        </p:nvSpPr>
        <p:spPr>
          <a:xfrm>
            <a:off x="770722" y="1431834"/>
            <a:ext cx="772204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 startAt="3"/>
            </a:pPr>
            <a:r>
              <a:rPr lang="ko-KR" altLang="en-US" b="1" dirty="0">
                <a:latin typeface="맑은 고딕" panose="020D0604000000000000"/>
              </a:rPr>
              <a:t>사진 캡션 생성</a:t>
            </a:r>
            <a:endParaRPr lang="en-US" altLang="ko-KR" b="1" dirty="0">
              <a:latin typeface="맑은 고딕" panose="020D060400000000000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D0604000000000000"/>
              </a:rPr>
              <a:t>사진을 입력하면</a:t>
            </a:r>
            <a:r>
              <a:rPr lang="en-US" altLang="ko-KR" sz="1600" dirty="0">
                <a:latin typeface="맑은 고딕" panose="020D0604000000000000"/>
              </a:rPr>
              <a:t>, </a:t>
            </a:r>
            <a:r>
              <a:rPr lang="ko-KR" altLang="en-US" sz="1600" dirty="0">
                <a:latin typeface="맑은 고딕" panose="020D0604000000000000"/>
              </a:rPr>
              <a:t>그 사진을 설명하는 글</a:t>
            </a:r>
            <a:r>
              <a:rPr lang="en-US" altLang="ko-KR" sz="1600" dirty="0">
                <a:latin typeface="맑은 고딕" panose="020D0604000000000000"/>
              </a:rPr>
              <a:t>(</a:t>
            </a:r>
            <a:r>
              <a:rPr lang="ko-KR" altLang="en-US" sz="1600" dirty="0">
                <a:latin typeface="맑은 고딕" panose="020D0604000000000000"/>
              </a:rPr>
              <a:t>사진 캡션</a:t>
            </a:r>
            <a:r>
              <a:rPr lang="en-US" altLang="ko-KR" sz="1600" dirty="0">
                <a:latin typeface="맑은 고딕" panose="020D0604000000000000"/>
              </a:rPr>
              <a:t>)</a:t>
            </a:r>
            <a:r>
              <a:rPr lang="ko-KR" altLang="en-US" sz="1600" dirty="0">
                <a:latin typeface="맑은 고딕" panose="020D0604000000000000"/>
              </a:rPr>
              <a:t>을 자동 생성</a:t>
            </a:r>
            <a:r>
              <a:rPr lang="en-US" altLang="ko-KR" sz="1600" dirty="0">
                <a:latin typeface="맑은 고딕" panose="020D060400000000000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맑은 고딕" panose="020D0604000000000000"/>
                <a:ea typeface="맑은 고딕" panose="020D0604000000000000"/>
              </a:rPr>
              <a:t>NIC ( Neural Image Caption 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	: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이미지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-&gt;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CNN(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이미지 처리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) -&gt; RNN(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자연어 처리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)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-&gt;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캡션 생성</a:t>
            </a:r>
            <a:endParaRPr lang="en-US" altLang="ko-KR" sz="1600" dirty="0">
              <a:latin typeface="맑은 고딕" panose="020D0604000000000000"/>
              <a:ea typeface="맑은 고딕" panose="020D060400000000000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1159E0-F07E-41A9-8FF8-0DA90FC7A05E}"/>
              </a:ext>
            </a:extLst>
          </p:cNvPr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Chapter.5 CNN </a:t>
            </a:r>
            <a:r>
              <a:rPr lang="ko-KR" altLang="en-US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예시 및 적용 기술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적용 기술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pic>
        <p:nvPicPr>
          <p:cNvPr id="8194" name="Picture 2" descr="관련 이미지">
            <a:extLst>
              <a:ext uri="{FF2B5EF4-FFF2-40B4-BE49-F238E27FC236}">
                <a16:creationId xmlns:a16="http://schemas.microsoft.com/office/drawing/2014/main" id="{69CE364D-8A34-4C0C-9784-BC2FDA419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4450" y="3304760"/>
            <a:ext cx="6515100" cy="274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F441AD4C-ABFB-4164-A435-EF11AEF579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83806D4D-601A-4DF5-BEB4-225C3BA98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8804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5D5ABD-A381-4CC8-B43C-EA373617A46F}"/>
              </a:ext>
            </a:extLst>
          </p:cNvPr>
          <p:cNvSpPr/>
          <p:nvPr/>
        </p:nvSpPr>
        <p:spPr>
          <a:xfrm>
            <a:off x="770722" y="1431834"/>
            <a:ext cx="772204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 startAt="4"/>
            </a:pPr>
            <a:r>
              <a:rPr lang="ko-KR" altLang="en-US" b="1" dirty="0">
                <a:latin typeface="맑은 고딕" panose="020D0604000000000000"/>
              </a:rPr>
              <a:t>이미지 스타일 변환</a:t>
            </a:r>
            <a:endParaRPr lang="en-US" altLang="ko-KR" b="1" dirty="0">
              <a:latin typeface="맑은 고딕" panose="020D060400000000000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D0604000000000000"/>
              </a:rPr>
              <a:t>특정 </a:t>
            </a:r>
            <a:r>
              <a:rPr lang="en-US" altLang="ko-KR" sz="1600" dirty="0">
                <a:latin typeface="맑은 고딕" panose="020D0604000000000000"/>
              </a:rPr>
              <a:t>‘</a:t>
            </a:r>
            <a:r>
              <a:rPr lang="ko-KR" altLang="en-US" sz="1600" dirty="0">
                <a:latin typeface="맑은 고딕" panose="020D0604000000000000"/>
              </a:rPr>
              <a:t>스타일 이미지</a:t>
            </a:r>
            <a:r>
              <a:rPr lang="en-US" altLang="ko-KR" sz="1600" dirty="0">
                <a:latin typeface="맑은 고딕" panose="020D0604000000000000"/>
              </a:rPr>
              <a:t>’</a:t>
            </a:r>
            <a:r>
              <a:rPr lang="ko-KR" altLang="en-US" sz="1600" dirty="0">
                <a:latin typeface="맑은 고딕" panose="020D0604000000000000"/>
              </a:rPr>
              <a:t> 내의 화풍을 적용한 </a:t>
            </a:r>
            <a:r>
              <a:rPr lang="en-US" altLang="ko-KR" sz="1600" dirty="0">
                <a:latin typeface="맑은 고딕" panose="020D0604000000000000"/>
              </a:rPr>
              <a:t>‘</a:t>
            </a:r>
            <a:r>
              <a:rPr lang="ko-KR" altLang="en-US" sz="1600" dirty="0">
                <a:latin typeface="맑은 고딕" panose="020D0604000000000000"/>
              </a:rPr>
              <a:t>콘텐츠 이미지</a:t>
            </a:r>
            <a:r>
              <a:rPr lang="en-US" altLang="ko-KR" sz="1600" dirty="0">
                <a:latin typeface="맑은 고딕" panose="020D0604000000000000"/>
              </a:rPr>
              <a:t>’</a:t>
            </a:r>
            <a:r>
              <a:rPr lang="ko-KR" altLang="en-US" sz="1600" dirty="0">
                <a:latin typeface="맑은 고딕" panose="020D0604000000000000"/>
              </a:rPr>
              <a:t>를 생성</a:t>
            </a:r>
            <a:r>
              <a:rPr lang="en-US" altLang="ko-KR" sz="1600" dirty="0">
                <a:latin typeface="맑은 고딕" panose="020D060400000000000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맑은 고딕" panose="020D0604000000000000"/>
                <a:ea typeface="맑은 고딕" panose="020D0604000000000000"/>
              </a:rPr>
              <a:t>Prisma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(</a:t>
            </a:r>
            <a:r>
              <a:rPr lang="ko-KR" altLang="en-US" sz="1600" dirty="0">
                <a:latin typeface="맑은 고딕" panose="020D0604000000000000"/>
              </a:rPr>
              <a:t>애플 선정 </a:t>
            </a:r>
            <a:r>
              <a:rPr lang="en-US" altLang="ko-KR" sz="1600" dirty="0">
                <a:latin typeface="맑은 고딕" panose="020D0604000000000000"/>
              </a:rPr>
              <a:t>2016</a:t>
            </a:r>
            <a:r>
              <a:rPr lang="ko-KR" altLang="en-US" sz="1600" dirty="0">
                <a:latin typeface="맑은 고딕" panose="020D0604000000000000"/>
              </a:rPr>
              <a:t>년 최고의 아이폰 앱 </a:t>
            </a:r>
            <a:r>
              <a:rPr lang="en-US" altLang="ko-KR" sz="1600" dirty="0">
                <a:latin typeface="맑은 고딕" panose="020D0604000000000000"/>
              </a:rPr>
              <a:t>, CNN </a:t>
            </a:r>
            <a:r>
              <a:rPr lang="ko-KR" altLang="en-US" sz="1600" dirty="0">
                <a:latin typeface="맑은 고딕" panose="020D0604000000000000"/>
              </a:rPr>
              <a:t>기술 사용 </a:t>
            </a:r>
            <a:r>
              <a:rPr lang="en-US" altLang="ko-KR" sz="1600" dirty="0">
                <a:latin typeface="맑은 고딕" panose="020D0604000000000000"/>
              </a:rPr>
              <a:t>)</a:t>
            </a:r>
            <a:endParaRPr lang="en-US" altLang="ko-KR" sz="1600" dirty="0">
              <a:latin typeface="맑은 고딕" panose="020D0604000000000000"/>
              <a:ea typeface="맑은 고딕" panose="020D060400000000000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1159E0-F07E-41A9-8FF8-0DA90FC7A05E}"/>
              </a:ext>
            </a:extLst>
          </p:cNvPr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Chapter.5 CNN </a:t>
            </a:r>
            <a:r>
              <a:rPr lang="ko-KR" altLang="en-US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예시 및 적용 기술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적용 기술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pic>
        <p:nvPicPr>
          <p:cNvPr id="9220" name="Picture 4" descr="관련 이미지">
            <a:extLst>
              <a:ext uri="{FF2B5EF4-FFF2-40B4-BE49-F238E27FC236}">
                <a16:creationId xmlns:a16="http://schemas.microsoft.com/office/drawing/2014/main" id="{A7CAD8BC-CFAE-49AC-89CE-6D90A60F8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522" y="2847637"/>
            <a:ext cx="4751597" cy="350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385687-C05D-474C-8379-9BB0A8F5B9B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5211" y="2876211"/>
            <a:ext cx="2500313" cy="3333750"/>
          </a:xfrm>
          <a:prstGeom prst="rect">
            <a:avLst/>
          </a:prstGeom>
        </p:spPr>
      </p:pic>
      <p:pic>
        <p:nvPicPr>
          <p:cNvPr id="9222" name="Picture 6" descr="관련 이미지">
            <a:extLst>
              <a:ext uri="{FF2B5EF4-FFF2-40B4-BE49-F238E27FC236}">
                <a16:creationId xmlns:a16="http://schemas.microsoft.com/office/drawing/2014/main" id="{974DF10A-0C52-4A8E-9982-BA471F435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1665" y="5857196"/>
            <a:ext cx="724353" cy="543265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날짜 개체 틀 3">
            <a:extLst>
              <a:ext uri="{FF2B5EF4-FFF2-40B4-BE49-F238E27FC236}">
                <a16:creationId xmlns:a16="http://schemas.microsoft.com/office/drawing/2014/main" id="{993A0D07-E325-4AE4-A995-4826299FD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10" name="슬라이드 번호 개체 틀 4">
            <a:extLst>
              <a:ext uri="{FF2B5EF4-FFF2-40B4-BE49-F238E27FC236}">
                <a16:creationId xmlns:a16="http://schemas.microsoft.com/office/drawing/2014/main" id="{EAAAAC8D-7343-4464-A3F1-3A159313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797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5D5ABD-A381-4CC8-B43C-EA373617A46F}"/>
              </a:ext>
            </a:extLst>
          </p:cNvPr>
          <p:cNvSpPr/>
          <p:nvPr/>
        </p:nvSpPr>
        <p:spPr>
          <a:xfrm>
            <a:off x="770721" y="1431834"/>
            <a:ext cx="7960165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 startAt="5"/>
            </a:pPr>
            <a:r>
              <a:rPr lang="ko-KR" altLang="en-US" b="1" dirty="0">
                <a:latin typeface="맑은 고딕" panose="020D0604000000000000"/>
              </a:rPr>
              <a:t>이미지 생성</a:t>
            </a:r>
            <a:endParaRPr lang="en-US" altLang="ko-KR" b="1" dirty="0">
              <a:latin typeface="맑은 고딕" panose="020D060400000000000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D0604000000000000"/>
              </a:rPr>
              <a:t>입력 이미지 없이 새로운 이미지를 생성하는 기술</a:t>
            </a:r>
            <a:r>
              <a:rPr lang="en-US" altLang="ko-KR" sz="1600" dirty="0">
                <a:latin typeface="맑은 고딕" panose="020D0604000000000000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맑은 고딕" panose="020D0604000000000000"/>
                <a:ea typeface="맑은 고딕" panose="020D0604000000000000"/>
              </a:rPr>
              <a:t>DCGAN( Deep Convolutional Generative Adversarial Network )</a:t>
            </a: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: ‘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생성자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’(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그림 생성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)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와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‘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식별자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’(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그림 판별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)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라는 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2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개의 신경망을 학습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.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 </a:t>
            </a:r>
            <a:endParaRPr lang="en-US" altLang="ko-KR" sz="1600" dirty="0">
              <a:latin typeface="맑은 고딕" panose="020D0604000000000000"/>
              <a:ea typeface="맑은 고딕" panose="020D0604000000000000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dirty="0">
                <a:latin typeface="맑은 고딕" panose="020D0604000000000000"/>
                <a:ea typeface="맑은 고딕" panose="020D0604000000000000"/>
              </a:rPr>
              <a:t>	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: ex)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입력 이미지 없이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, ‘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침실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’ </a:t>
            </a:r>
            <a:r>
              <a:rPr lang="ko-KR" altLang="en-US" sz="1600" dirty="0">
                <a:latin typeface="맑은 고딕" panose="020D0604000000000000"/>
                <a:ea typeface="맑은 고딕" panose="020D0604000000000000"/>
              </a:rPr>
              <a:t>의 이미지를 자동 생성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1159E0-F07E-41A9-8FF8-0DA90FC7A05E}"/>
              </a:ext>
            </a:extLst>
          </p:cNvPr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Chapter.5 CNN </a:t>
            </a:r>
            <a:r>
              <a:rPr lang="ko-KR" altLang="en-US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예시 및 적용 기술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적용 기술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pic>
        <p:nvPicPr>
          <p:cNvPr id="10242" name="Picture 2" descr="Deep Convolutional Generative Adversarial Network bedroom에 대한 이미지 검색결과">
            <a:extLst>
              <a:ext uri="{FF2B5EF4-FFF2-40B4-BE49-F238E27FC236}">
                <a16:creationId xmlns:a16="http://schemas.microsoft.com/office/drawing/2014/main" id="{03636FF3-9217-48CB-AC81-FDE69B25E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0317" y="3441008"/>
            <a:ext cx="6580971" cy="331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866C2B1F-844D-4619-A6BD-43CAE36559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FCB04077-1F0A-45F9-A707-09A811750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6473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5D5ABD-A381-4CC8-B43C-EA373617A46F}"/>
              </a:ext>
            </a:extLst>
          </p:cNvPr>
          <p:cNvSpPr/>
          <p:nvPr/>
        </p:nvSpPr>
        <p:spPr>
          <a:xfrm>
            <a:off x="770721" y="1431834"/>
            <a:ext cx="79601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 startAt="6"/>
            </a:pPr>
            <a:r>
              <a:rPr lang="ko-KR" altLang="en-US" b="1" dirty="0">
                <a:latin typeface="맑은 고딕" panose="020D0604000000000000"/>
              </a:rPr>
              <a:t>자율 주행</a:t>
            </a:r>
            <a:endParaRPr lang="en-US" altLang="ko-KR" b="1" dirty="0">
              <a:latin typeface="맑은 고딕" panose="020D060400000000000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D0604000000000000"/>
              </a:rPr>
              <a:t>다양한 환경에서도 안전한 주행 영역을 인식</a:t>
            </a:r>
            <a:r>
              <a:rPr lang="en-US" altLang="ko-KR" sz="1600" dirty="0">
                <a:latin typeface="맑은 고딕" panose="020D060400000000000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맑은 고딕" panose="020D0604000000000000"/>
                <a:ea typeface="맑은 고딕" panose="020D0604000000000000"/>
              </a:rPr>
              <a:t>Segnet</a:t>
            </a:r>
            <a:endParaRPr lang="en-US" altLang="ko-KR" sz="1600" b="1" dirty="0">
              <a:latin typeface="맑은 고딕" panose="020D0604000000000000"/>
              <a:ea typeface="맑은 고딕" panose="020D0604000000000000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dirty="0">
                <a:latin typeface="맑은 고딕" panose="020D0604000000000000"/>
                <a:ea typeface="맑은 고딕" panose="020D0604000000000000"/>
              </a:rPr>
              <a:t>	</a:t>
            </a:r>
            <a:r>
              <a:rPr lang="en-US" altLang="ko-KR" sz="1600" dirty="0">
                <a:latin typeface="맑은 고딕" panose="020D0604000000000000"/>
                <a:ea typeface="맑은 고딕" panose="020D0604000000000000"/>
              </a:rPr>
              <a:t>: </a:t>
            </a:r>
            <a:r>
              <a:rPr lang="ko-KR" altLang="en-US" sz="1600" dirty="0">
                <a:hlinkClick r:id="rId3"/>
              </a:rPr>
              <a:t>http://mi.eng.cam.ac.uk/projects/segnet/#demo</a:t>
            </a:r>
            <a:endParaRPr lang="ko-KR" altLang="en-US" sz="1600" dirty="0"/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맑은 고딕" panose="020D0604000000000000"/>
              <a:ea typeface="맑은 고딕" panose="020D060400000000000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1159E0-F07E-41A9-8FF8-0DA90FC7A05E}"/>
              </a:ext>
            </a:extLst>
          </p:cNvPr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Chapter.5 CNN </a:t>
            </a:r>
            <a:r>
              <a:rPr lang="ko-KR" altLang="en-US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예시 및 적용 기술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CNN </a:t>
            </a:r>
            <a:r>
              <a:rPr lang="ko-KR" altLang="en-US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적용 기술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04F3C2FB-33B8-48EB-B62E-5FB59CFEF6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F0B2E558-8CAC-40C0-A5C3-4D123EA8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5406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6128" y="1571334"/>
            <a:ext cx="7772400" cy="1956604"/>
          </a:xfrm>
          <a:effectLst/>
        </p:spPr>
        <p:txBody>
          <a:bodyPr>
            <a:no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  <a:latin typeface="Arial" panose="020B0800000000000000" pitchFamily="34" charset="-127"/>
                <a:ea typeface="Arial" panose="020B0800000000000000" pitchFamily="34" charset="-127"/>
                <a:cs typeface="Arial"/>
              </a:rPr>
              <a:t>Thank you!</a:t>
            </a:r>
            <a:endParaRPr lang="en-US" sz="3200" spc="-150" dirty="0">
              <a:solidFill>
                <a:schemeClr val="bg1"/>
              </a:solidFill>
              <a:latin typeface="Arial" panose="020B0800000000000000" pitchFamily="34" charset="-127"/>
              <a:ea typeface="Arial" panose="020B0800000000000000" pitchFamily="34" charset="-127"/>
              <a:cs typeface="Arial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11927" y="3040259"/>
            <a:ext cx="7613467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4330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59</a:t>
            </a:fld>
            <a:endParaRPr lang="ko-KR" altLang="en-US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/>
          </p:nvPr>
        </p:nvGraphicFramePr>
        <p:xfrm>
          <a:off x="1595110" y="3446434"/>
          <a:ext cx="1720755" cy="1622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151">
                  <a:extLst>
                    <a:ext uri="{9D8B030D-6E8A-4147-A177-3AD203B41FA5}">
                      <a16:colId xmlns:a16="http://schemas.microsoft.com/office/drawing/2014/main" val="524067644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3066182755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2146013999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2463359976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60410851"/>
                    </a:ext>
                  </a:extLst>
                </a:gridCol>
              </a:tblGrid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1787107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038345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51365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4945266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8791954"/>
                  </a:ext>
                </a:extLst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>
            <p:extLst/>
          </p:nvPr>
        </p:nvGraphicFramePr>
        <p:xfrm>
          <a:off x="3962147" y="2351628"/>
          <a:ext cx="1032453" cy="9737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151">
                  <a:extLst>
                    <a:ext uri="{9D8B030D-6E8A-4147-A177-3AD203B41FA5}">
                      <a16:colId xmlns:a16="http://schemas.microsoft.com/office/drawing/2014/main" val="524067644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3066182755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2146013999"/>
                    </a:ext>
                  </a:extLst>
                </a:gridCol>
              </a:tblGrid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87107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038345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-1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-1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-1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951365"/>
                  </a:ext>
                </a:extLst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1774806" y="3018233"/>
            <a:ext cx="13613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Input Image</a:t>
            </a:r>
            <a:endParaRPr lang="ko-KR" altLang="en-US" sz="1350" dirty="0"/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3962147" y="3805206"/>
          <a:ext cx="1032453" cy="9737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151">
                  <a:extLst>
                    <a:ext uri="{9D8B030D-6E8A-4147-A177-3AD203B41FA5}">
                      <a16:colId xmlns:a16="http://schemas.microsoft.com/office/drawing/2014/main" val="524067644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3066182755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2146013999"/>
                    </a:ext>
                  </a:extLst>
                </a:gridCol>
              </a:tblGrid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-1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787107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-1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038345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0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-1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51365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4068940" y="2083005"/>
            <a:ext cx="8188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Filter 1</a:t>
            </a:r>
            <a:endParaRPr lang="ko-KR" altLang="en-US" sz="1350" dirty="0"/>
          </a:p>
        </p:txBody>
      </p:sp>
      <p:sp>
        <p:nvSpPr>
          <p:cNvPr id="58" name="TextBox 57"/>
          <p:cNvSpPr txBox="1"/>
          <p:nvPr/>
        </p:nvSpPr>
        <p:spPr>
          <a:xfrm>
            <a:off x="4068941" y="3528207"/>
            <a:ext cx="8188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Filter 2</a:t>
            </a:r>
            <a:endParaRPr lang="ko-KR" altLang="en-US" sz="1350" dirty="0"/>
          </a:p>
        </p:txBody>
      </p:sp>
      <p:sp>
        <p:nvSpPr>
          <p:cNvPr id="59" name="직사각형 58"/>
          <p:cNvSpPr/>
          <p:nvPr/>
        </p:nvSpPr>
        <p:spPr>
          <a:xfrm>
            <a:off x="1595110" y="3446433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0" name="직사각형 59"/>
          <p:cNvSpPr/>
          <p:nvPr/>
        </p:nvSpPr>
        <p:spPr>
          <a:xfrm>
            <a:off x="3961297" y="2341389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/>
          </p:nvPr>
        </p:nvGraphicFramePr>
        <p:xfrm>
          <a:off x="6514168" y="2323517"/>
          <a:ext cx="1032453" cy="9737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151">
                  <a:extLst>
                    <a:ext uri="{9D8B030D-6E8A-4147-A177-3AD203B41FA5}">
                      <a16:colId xmlns:a16="http://schemas.microsoft.com/office/drawing/2014/main" val="524067644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3066182755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2146013999"/>
                    </a:ext>
                  </a:extLst>
                </a:gridCol>
              </a:tblGrid>
              <a:tr h="3245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87107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038345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951365"/>
                  </a:ext>
                </a:extLst>
              </a:tr>
            </a:tbl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6510923" y="2035428"/>
            <a:ext cx="1034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Output 1</a:t>
            </a:r>
            <a:endParaRPr lang="ko-KR" altLang="en-US" sz="1350" dirty="0"/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/>
          </p:nvPr>
        </p:nvGraphicFramePr>
        <p:xfrm>
          <a:off x="6526109" y="3807803"/>
          <a:ext cx="1032453" cy="9737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151">
                  <a:extLst>
                    <a:ext uri="{9D8B030D-6E8A-4147-A177-3AD203B41FA5}">
                      <a16:colId xmlns:a16="http://schemas.microsoft.com/office/drawing/2014/main" val="524067644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3066182755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2146013999"/>
                    </a:ext>
                  </a:extLst>
                </a:gridCol>
              </a:tblGrid>
              <a:tr h="3245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87107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038345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951365"/>
                  </a:ext>
                </a:extLst>
              </a:tr>
            </a:tbl>
          </a:graphicData>
        </a:graphic>
      </p:graphicFrame>
      <p:sp>
        <p:nvSpPr>
          <p:cNvPr id="64" name="TextBox 63"/>
          <p:cNvSpPr txBox="1"/>
          <p:nvPr/>
        </p:nvSpPr>
        <p:spPr>
          <a:xfrm>
            <a:off x="6526109" y="3527193"/>
            <a:ext cx="1034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Output 2</a:t>
            </a:r>
            <a:endParaRPr lang="ko-KR" altLang="en-US" sz="1350" dirty="0"/>
          </a:p>
        </p:txBody>
      </p:sp>
      <p:cxnSp>
        <p:nvCxnSpPr>
          <p:cNvPr id="66" name="직선 화살표 연결선 65"/>
          <p:cNvCxnSpPr/>
          <p:nvPr/>
        </p:nvCxnSpPr>
        <p:spPr>
          <a:xfrm flipV="1">
            <a:off x="3418224" y="3074270"/>
            <a:ext cx="399197" cy="3206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cxnSpLocks/>
          </p:cNvCxnSpPr>
          <p:nvPr/>
        </p:nvCxnSpPr>
        <p:spPr>
          <a:xfrm flipV="1">
            <a:off x="5129893" y="2828275"/>
            <a:ext cx="1204580" cy="11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cxnSpLocks/>
          </p:cNvCxnSpPr>
          <p:nvPr/>
        </p:nvCxnSpPr>
        <p:spPr>
          <a:xfrm flipV="1">
            <a:off x="5129893" y="4286407"/>
            <a:ext cx="1204580" cy="11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cxnSpLocks/>
          </p:cNvCxnSpPr>
          <p:nvPr/>
        </p:nvCxnSpPr>
        <p:spPr>
          <a:xfrm>
            <a:off x="3410017" y="5134518"/>
            <a:ext cx="391313" cy="3796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514168" y="2343988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-3</a:t>
            </a:r>
            <a:endParaRPr lang="ko-KR" altLang="en-US" sz="1350" dirty="0"/>
          </a:p>
        </p:txBody>
      </p:sp>
      <p:sp>
        <p:nvSpPr>
          <p:cNvPr id="73" name="직사각형 72"/>
          <p:cNvSpPr/>
          <p:nvPr/>
        </p:nvSpPr>
        <p:spPr>
          <a:xfrm>
            <a:off x="1936306" y="3449841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4" name="직사각형 73"/>
          <p:cNvSpPr/>
          <p:nvPr/>
        </p:nvSpPr>
        <p:spPr>
          <a:xfrm>
            <a:off x="2284324" y="3439607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5" name="직사각형 74"/>
          <p:cNvSpPr/>
          <p:nvPr/>
        </p:nvSpPr>
        <p:spPr>
          <a:xfrm>
            <a:off x="1600228" y="3768861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6" name="직사각형 75"/>
          <p:cNvSpPr/>
          <p:nvPr/>
        </p:nvSpPr>
        <p:spPr>
          <a:xfrm>
            <a:off x="1929484" y="3770566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7" name="직사각형 76"/>
          <p:cNvSpPr/>
          <p:nvPr/>
        </p:nvSpPr>
        <p:spPr>
          <a:xfrm>
            <a:off x="2277502" y="3770565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8" name="직사각형 77"/>
          <p:cNvSpPr/>
          <p:nvPr/>
        </p:nvSpPr>
        <p:spPr>
          <a:xfrm>
            <a:off x="3961297" y="3815158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9" name="TextBox 78"/>
          <p:cNvSpPr txBox="1"/>
          <p:nvPr/>
        </p:nvSpPr>
        <p:spPr>
          <a:xfrm>
            <a:off x="6863892" y="2345693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-3</a:t>
            </a:r>
            <a:endParaRPr lang="ko-KR" altLang="en-US" sz="1350" dirty="0"/>
          </a:p>
        </p:txBody>
      </p:sp>
      <p:sp>
        <p:nvSpPr>
          <p:cNvPr id="80" name="TextBox 79"/>
          <p:cNvSpPr txBox="1"/>
          <p:nvPr/>
        </p:nvSpPr>
        <p:spPr>
          <a:xfrm>
            <a:off x="7191442" y="2345694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-3</a:t>
            </a:r>
            <a:endParaRPr lang="ko-KR" altLang="en-US" sz="1350" dirty="0"/>
          </a:p>
        </p:txBody>
      </p:sp>
      <p:sp>
        <p:nvSpPr>
          <p:cNvPr id="82" name="TextBox 81"/>
          <p:cNvSpPr txBox="1"/>
          <p:nvPr/>
        </p:nvSpPr>
        <p:spPr>
          <a:xfrm>
            <a:off x="6515873" y="2673241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83" name="TextBox 82"/>
          <p:cNvSpPr txBox="1"/>
          <p:nvPr/>
        </p:nvSpPr>
        <p:spPr>
          <a:xfrm>
            <a:off x="6853658" y="2673241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84" name="TextBox 83"/>
          <p:cNvSpPr txBox="1"/>
          <p:nvPr/>
        </p:nvSpPr>
        <p:spPr>
          <a:xfrm>
            <a:off x="7201676" y="2673243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86" name="TextBox 85"/>
          <p:cNvSpPr txBox="1"/>
          <p:nvPr/>
        </p:nvSpPr>
        <p:spPr>
          <a:xfrm>
            <a:off x="6515873" y="3000789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3</a:t>
            </a:r>
            <a:endParaRPr lang="ko-KR" altLang="en-US" sz="1350" dirty="0"/>
          </a:p>
        </p:txBody>
      </p:sp>
      <p:sp>
        <p:nvSpPr>
          <p:cNvPr id="87" name="TextBox 86"/>
          <p:cNvSpPr txBox="1"/>
          <p:nvPr/>
        </p:nvSpPr>
        <p:spPr>
          <a:xfrm>
            <a:off x="6853658" y="3000790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3</a:t>
            </a:r>
            <a:endParaRPr lang="ko-KR" altLang="en-US" sz="1350" dirty="0"/>
          </a:p>
        </p:txBody>
      </p:sp>
      <p:sp>
        <p:nvSpPr>
          <p:cNvPr id="88" name="TextBox 87"/>
          <p:cNvSpPr txBox="1"/>
          <p:nvPr/>
        </p:nvSpPr>
        <p:spPr>
          <a:xfrm>
            <a:off x="7201676" y="3000790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3</a:t>
            </a:r>
            <a:endParaRPr lang="ko-KR" altLang="en-US" sz="1350" dirty="0"/>
          </a:p>
        </p:txBody>
      </p:sp>
      <p:sp>
        <p:nvSpPr>
          <p:cNvPr id="94" name="직사각형 93"/>
          <p:cNvSpPr/>
          <p:nvPr/>
        </p:nvSpPr>
        <p:spPr>
          <a:xfrm>
            <a:off x="1597956" y="4094127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5" name="직사각형 94"/>
          <p:cNvSpPr/>
          <p:nvPr/>
        </p:nvSpPr>
        <p:spPr>
          <a:xfrm>
            <a:off x="1936306" y="4097535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6" name="직사각형 95"/>
          <p:cNvSpPr/>
          <p:nvPr/>
        </p:nvSpPr>
        <p:spPr>
          <a:xfrm>
            <a:off x="2284324" y="4097535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8" name="TextBox 107"/>
          <p:cNvSpPr txBox="1"/>
          <p:nvPr/>
        </p:nvSpPr>
        <p:spPr>
          <a:xfrm>
            <a:off x="6534815" y="3828165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109" name="TextBox 108"/>
          <p:cNvSpPr txBox="1"/>
          <p:nvPr/>
        </p:nvSpPr>
        <p:spPr>
          <a:xfrm>
            <a:off x="6884539" y="3829869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110" name="TextBox 109"/>
          <p:cNvSpPr txBox="1"/>
          <p:nvPr/>
        </p:nvSpPr>
        <p:spPr>
          <a:xfrm>
            <a:off x="7212089" y="3829870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111" name="TextBox 110"/>
          <p:cNvSpPr txBox="1"/>
          <p:nvPr/>
        </p:nvSpPr>
        <p:spPr>
          <a:xfrm>
            <a:off x="6536519" y="4157418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112" name="TextBox 111"/>
          <p:cNvSpPr txBox="1"/>
          <p:nvPr/>
        </p:nvSpPr>
        <p:spPr>
          <a:xfrm>
            <a:off x="6874304" y="4157418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113" name="TextBox 112"/>
          <p:cNvSpPr txBox="1"/>
          <p:nvPr/>
        </p:nvSpPr>
        <p:spPr>
          <a:xfrm>
            <a:off x="7222323" y="4157420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114" name="TextBox 113"/>
          <p:cNvSpPr txBox="1"/>
          <p:nvPr/>
        </p:nvSpPr>
        <p:spPr>
          <a:xfrm>
            <a:off x="6536519" y="4484966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115" name="TextBox 114"/>
          <p:cNvSpPr txBox="1"/>
          <p:nvPr/>
        </p:nvSpPr>
        <p:spPr>
          <a:xfrm>
            <a:off x="6874304" y="4484967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116" name="TextBox 115"/>
          <p:cNvSpPr txBox="1"/>
          <p:nvPr/>
        </p:nvSpPr>
        <p:spPr>
          <a:xfrm>
            <a:off x="7222323" y="4484967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0</a:t>
            </a:r>
            <a:endParaRPr lang="ko-KR" altLang="en-US" sz="1350" dirty="0"/>
          </a:p>
        </p:txBody>
      </p:sp>
      <p:sp>
        <p:nvSpPr>
          <p:cNvPr id="117" name="TextBox 116"/>
          <p:cNvSpPr txBox="1"/>
          <p:nvPr/>
        </p:nvSpPr>
        <p:spPr>
          <a:xfrm>
            <a:off x="6386658" y="1328814"/>
            <a:ext cx="13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endParaRPr lang="ko-KR" altLang="en-US" dirty="0"/>
          </a:p>
        </p:txBody>
      </p:sp>
      <p:sp>
        <p:nvSpPr>
          <p:cNvPr id="118" name="직사각형 117"/>
          <p:cNvSpPr/>
          <p:nvPr/>
        </p:nvSpPr>
        <p:spPr>
          <a:xfrm>
            <a:off x="6354858" y="1328814"/>
            <a:ext cx="1362410" cy="51582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79967896-299B-4B34-BD4F-08ED448763D1}"/>
              </a:ext>
            </a:extLst>
          </p:cNvPr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Convolution Layer</a:t>
            </a:r>
            <a:r>
              <a:rPr lang="ko-KR" altLang="en-US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 의 역할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994A55B-D12A-49F6-8F3D-CC14F1A619FF}"/>
              </a:ext>
            </a:extLst>
          </p:cNvPr>
          <p:cNvCxnSpPr/>
          <p:nvPr/>
        </p:nvCxnSpPr>
        <p:spPr>
          <a:xfrm>
            <a:off x="770723" y="-120939"/>
            <a:ext cx="13063" cy="1200806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6C6004A2-BA9D-43C1-83D5-2E3BF3462DA3}"/>
                  </a:ext>
                </a:extLst>
              </p:cNvPr>
              <p:cNvSpPr/>
              <p:nvPr/>
            </p:nvSpPr>
            <p:spPr>
              <a:xfrm>
                <a:off x="770723" y="1343867"/>
                <a:ext cx="7132320" cy="7723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맑은 고딕" panose="020D0604000000000000"/>
                    <a:ea typeface="맑은 고딕" panose="020D0604000000000000"/>
                  </a:rPr>
                  <a:t>Convolution </a:t>
                </a:r>
                <a:r>
                  <a:rPr lang="ko-KR" altLang="en-US" dirty="0">
                    <a:latin typeface="맑은 고딕" panose="020D0604000000000000"/>
                    <a:ea typeface="맑은 고딕" panose="020D0604000000000000"/>
                  </a:rPr>
                  <a:t>시 </a:t>
                </a:r>
                <a:r>
                  <a:rPr lang="en-US" altLang="ko-KR" dirty="0">
                    <a:latin typeface="맑은 고딕" panose="020D0604000000000000"/>
                    <a:ea typeface="맑은 고딕" panose="020D0604000000000000"/>
                  </a:rPr>
                  <a:t>filter</a:t>
                </a:r>
                <a:r>
                  <a:rPr lang="ko-KR" altLang="en-US" dirty="0">
                    <a:latin typeface="맑은 고딕" panose="020D0604000000000000"/>
                    <a:ea typeface="맑은 고딕" panose="020D0604000000000000"/>
                  </a:rPr>
                  <a:t>의 역할</a:t>
                </a:r>
                <a:endParaRPr lang="en-US" altLang="ko-KR" dirty="0">
                  <a:latin typeface="맑은 고딕" panose="020D0604000000000000"/>
                  <a:ea typeface="맑은 고딕" panose="020D060400000000000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맑은 고딕" panose="020D0604000000000000"/>
                    <a:ea typeface="맑은 고딕" panose="020D0604000000000000"/>
                  </a:rPr>
                  <a:t>	: Edge, Blob </a:t>
                </a:r>
                <a:r>
                  <a:rPr lang="ko-KR" altLang="en-US" dirty="0">
                    <a:latin typeface="맑은 고딕" panose="020D0604000000000000"/>
                    <a:ea typeface="맑은 고딕" panose="020D0604000000000000"/>
                  </a:rPr>
                  <a:t>등을 추출 </a:t>
                </a:r>
                <a:r>
                  <a:rPr lang="en-US" altLang="ko-KR" dirty="0">
                    <a:latin typeface="맑은 고딕" panose="020D0604000000000000"/>
                    <a:ea typeface="맑은 고딕" panose="020D0604000000000000"/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  <a:ea typeface="맑은 고딕" panose="020D0604000000000000"/>
                      </a:rPr>
                      <m:t>𝛼</m:t>
                    </m:r>
                  </m:oMath>
                </a14:m>
                <a:endParaRPr lang="ko-KR" altLang="en-US" dirty="0">
                  <a:latin typeface="맑은 고딕" panose="020D0604000000000000"/>
                  <a:ea typeface="맑은 고딕" panose="020D0604000000000000"/>
                </a:endParaRPr>
              </a:p>
            </p:txBody>
          </p:sp>
        </mc:Choice>
        <mc:Fallback xmlns=""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6C6004A2-BA9D-43C1-83D5-2E3BF3462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23" y="1343867"/>
                <a:ext cx="7132320" cy="772391"/>
              </a:xfrm>
              <a:prstGeom prst="rect">
                <a:avLst/>
              </a:prstGeom>
              <a:blipFill>
                <a:blip r:embed="rId3"/>
                <a:stretch>
                  <a:fillRect l="-513" t="-3937" b="-102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4467B448-B2A7-481B-B158-B2F866289B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2147" y="5285021"/>
          <a:ext cx="1032453" cy="9737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151">
                  <a:extLst>
                    <a:ext uri="{9D8B030D-6E8A-4147-A177-3AD203B41FA5}">
                      <a16:colId xmlns:a16="http://schemas.microsoft.com/office/drawing/2014/main" val="524067644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3066182755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2146013999"/>
                    </a:ext>
                  </a:extLst>
                </a:gridCol>
              </a:tblGrid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-1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-1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-1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787107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-1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8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-1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038345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-1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-1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-1</a:t>
                      </a:r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951365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B7AB58F7-D67C-46A4-80DD-6D8F5242850C}"/>
              </a:ext>
            </a:extLst>
          </p:cNvPr>
          <p:cNvSpPr txBox="1"/>
          <p:nvPr/>
        </p:nvSpPr>
        <p:spPr>
          <a:xfrm>
            <a:off x="4068941" y="5008022"/>
            <a:ext cx="8188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Filter 3</a:t>
            </a:r>
            <a:endParaRPr lang="ko-KR" altLang="en-US" sz="1350" dirty="0"/>
          </a:p>
        </p:txBody>
      </p: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F28F1C96-051E-463A-B9AD-9A669545D4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26109" y="5287618"/>
          <a:ext cx="1032453" cy="9737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151">
                  <a:extLst>
                    <a:ext uri="{9D8B030D-6E8A-4147-A177-3AD203B41FA5}">
                      <a16:colId xmlns:a16="http://schemas.microsoft.com/office/drawing/2014/main" val="524067644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3066182755"/>
                    </a:ext>
                  </a:extLst>
                </a:gridCol>
                <a:gridCol w="344151">
                  <a:extLst>
                    <a:ext uri="{9D8B030D-6E8A-4147-A177-3AD203B41FA5}">
                      <a16:colId xmlns:a16="http://schemas.microsoft.com/office/drawing/2014/main" val="2146013999"/>
                    </a:ext>
                  </a:extLst>
                </a:gridCol>
              </a:tblGrid>
              <a:tr h="3245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87107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038345"/>
                  </a:ext>
                </a:extLst>
              </a:tr>
              <a:tr h="32458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951365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442D4AE6-029C-47AD-841F-07F667D17527}"/>
              </a:ext>
            </a:extLst>
          </p:cNvPr>
          <p:cNvSpPr txBox="1"/>
          <p:nvPr/>
        </p:nvSpPr>
        <p:spPr>
          <a:xfrm>
            <a:off x="6526109" y="5007008"/>
            <a:ext cx="1034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Output 3</a:t>
            </a:r>
            <a:endParaRPr lang="ko-KR" altLang="en-US" sz="13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48F7EAF3-501C-48FE-B11D-6BAEDEFFD66D}"/>
              </a:ext>
            </a:extLst>
          </p:cNvPr>
          <p:cNvCxnSpPr>
            <a:cxnSpLocks/>
          </p:cNvCxnSpPr>
          <p:nvPr/>
        </p:nvCxnSpPr>
        <p:spPr>
          <a:xfrm flipV="1">
            <a:off x="5129893" y="5766222"/>
            <a:ext cx="1204580" cy="113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4F170C8-0B15-449B-9988-C1ACFAEA12B8}"/>
              </a:ext>
            </a:extLst>
          </p:cNvPr>
          <p:cNvSpPr/>
          <p:nvPr/>
        </p:nvSpPr>
        <p:spPr>
          <a:xfrm>
            <a:off x="3961297" y="5294973"/>
            <a:ext cx="1024720" cy="96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E6AB16F-F4F0-4F59-AC68-030861BD716C}"/>
              </a:ext>
            </a:extLst>
          </p:cNvPr>
          <p:cNvSpPr txBox="1"/>
          <p:nvPr/>
        </p:nvSpPr>
        <p:spPr>
          <a:xfrm>
            <a:off x="6534815" y="5307980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3</a:t>
            </a:r>
            <a:endParaRPr lang="ko-KR" altLang="en-US" sz="135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0DAE4D0-D60E-40BE-A775-C9DB5E87AF7B}"/>
              </a:ext>
            </a:extLst>
          </p:cNvPr>
          <p:cNvSpPr txBox="1"/>
          <p:nvPr/>
        </p:nvSpPr>
        <p:spPr>
          <a:xfrm>
            <a:off x="6884539" y="5309684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3</a:t>
            </a:r>
            <a:endParaRPr lang="ko-KR" altLang="en-US" sz="135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7BE90A0-068D-4756-A7C2-C55C7AB2B5D4}"/>
              </a:ext>
            </a:extLst>
          </p:cNvPr>
          <p:cNvSpPr txBox="1"/>
          <p:nvPr/>
        </p:nvSpPr>
        <p:spPr>
          <a:xfrm>
            <a:off x="7212089" y="5309685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3</a:t>
            </a:r>
            <a:endParaRPr lang="ko-KR" altLang="en-US" sz="13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F973F75-6387-489C-9B54-0D1977DCAC17}"/>
              </a:ext>
            </a:extLst>
          </p:cNvPr>
          <p:cNvSpPr txBox="1"/>
          <p:nvPr/>
        </p:nvSpPr>
        <p:spPr>
          <a:xfrm>
            <a:off x="6536519" y="5637233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3</a:t>
            </a:r>
            <a:endParaRPr lang="ko-KR" altLang="en-US" sz="13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B0E2230-D620-4B85-AF2B-5812258D5854}"/>
              </a:ext>
            </a:extLst>
          </p:cNvPr>
          <p:cNvSpPr txBox="1"/>
          <p:nvPr/>
        </p:nvSpPr>
        <p:spPr>
          <a:xfrm>
            <a:off x="6874304" y="5637233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3</a:t>
            </a:r>
            <a:endParaRPr lang="ko-KR" altLang="en-US" sz="13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C6A0E62-6914-417C-BC97-94FD05586C4B}"/>
              </a:ext>
            </a:extLst>
          </p:cNvPr>
          <p:cNvSpPr txBox="1"/>
          <p:nvPr/>
        </p:nvSpPr>
        <p:spPr>
          <a:xfrm>
            <a:off x="7222323" y="5637235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3</a:t>
            </a:r>
            <a:endParaRPr lang="ko-KR" altLang="en-US" sz="135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2165F58-738F-42F5-995D-2AE9028F60B7}"/>
              </a:ext>
            </a:extLst>
          </p:cNvPr>
          <p:cNvSpPr txBox="1"/>
          <p:nvPr/>
        </p:nvSpPr>
        <p:spPr>
          <a:xfrm>
            <a:off x="6536519" y="5964781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-3</a:t>
            </a:r>
            <a:endParaRPr lang="ko-KR" altLang="en-US" sz="135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8897575-6B00-43D3-96C3-819AFF22256D}"/>
              </a:ext>
            </a:extLst>
          </p:cNvPr>
          <p:cNvSpPr txBox="1"/>
          <p:nvPr/>
        </p:nvSpPr>
        <p:spPr>
          <a:xfrm>
            <a:off x="6874304" y="5964782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-3</a:t>
            </a:r>
            <a:endParaRPr lang="ko-KR" altLang="en-US" sz="135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D264BC5-EC89-4DE5-AE12-C25704C14A59}"/>
              </a:ext>
            </a:extLst>
          </p:cNvPr>
          <p:cNvSpPr txBox="1"/>
          <p:nvPr/>
        </p:nvSpPr>
        <p:spPr>
          <a:xfrm>
            <a:off x="7222323" y="5964782"/>
            <a:ext cx="3432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dirty="0"/>
              <a:t>-3</a:t>
            </a:r>
            <a:endParaRPr lang="ko-KR" altLang="en-US" sz="135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60D22A0-112D-47F6-8A2A-EE879DD7AA58}"/>
              </a:ext>
            </a:extLst>
          </p:cNvPr>
          <p:cNvCxnSpPr/>
          <p:nvPr/>
        </p:nvCxnSpPr>
        <p:spPr>
          <a:xfrm>
            <a:off x="3418224" y="4286407"/>
            <a:ext cx="3991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24850C4-D06E-4EE1-9E54-07A585611F7F}"/>
              </a:ext>
            </a:extLst>
          </p:cNvPr>
          <p:cNvSpPr txBox="1"/>
          <p:nvPr/>
        </p:nvSpPr>
        <p:spPr>
          <a:xfrm>
            <a:off x="5145866" y="245940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가로성분 추출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E77608C-F272-45AC-907B-661E653F0874}"/>
              </a:ext>
            </a:extLst>
          </p:cNvPr>
          <p:cNvSpPr txBox="1"/>
          <p:nvPr/>
        </p:nvSpPr>
        <p:spPr>
          <a:xfrm>
            <a:off x="5145866" y="3954703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세로성분 추출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7BAC78E-9CEC-47B1-979F-5ABC0FA10064}"/>
              </a:ext>
            </a:extLst>
          </p:cNvPr>
          <p:cNvSpPr txBox="1"/>
          <p:nvPr/>
        </p:nvSpPr>
        <p:spPr>
          <a:xfrm>
            <a:off x="5145866" y="5458021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경계성분 추출</a:t>
            </a:r>
          </a:p>
        </p:txBody>
      </p:sp>
    </p:spTree>
    <p:extLst>
      <p:ext uri="{BB962C8B-B14F-4D97-AF65-F5344CB8AC3E}">
        <p14:creationId xmlns:p14="http://schemas.microsoft.com/office/powerpoint/2010/main" val="311933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72" grpId="0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/>
      <p:bldP spid="80" grpId="0"/>
      <p:bldP spid="82" grpId="0"/>
      <p:bldP spid="83" grpId="0"/>
      <p:bldP spid="84" grpId="0"/>
      <p:bldP spid="86" grpId="0"/>
      <p:bldP spid="87" grpId="0"/>
      <p:bldP spid="88" grpId="0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90" grpId="0" animBg="1"/>
      <p:bldP spid="90" grpId="1" animBg="1"/>
      <p:bldP spid="91" grpId="0"/>
      <p:bldP spid="92" grpId="0"/>
      <p:bldP spid="93" grpId="0"/>
      <p:bldP spid="97" grpId="0"/>
      <p:bldP spid="98" grpId="0"/>
      <p:bldP spid="99" grpId="0"/>
      <p:bldP spid="100" grpId="0"/>
      <p:bldP spid="101" grpId="0"/>
      <p:bldP spid="102" grpId="0"/>
      <p:bldP spid="2" grpId="0"/>
      <p:bldP spid="103" grpId="0"/>
      <p:bldP spid="10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457" y="2484893"/>
            <a:ext cx="3955743" cy="1621848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Arial" panose="020B0800000000000000" pitchFamily="34" charset="-127"/>
                <a:ea typeface="맑은 고딕" panose="020D0604000000000000"/>
                <a:cs typeface="Arial"/>
              </a:rPr>
              <a:t>Chapter.2</a:t>
            </a:r>
            <a:r>
              <a:rPr lang="en-US" altLang="ko-KR" sz="1000" dirty="0">
                <a:solidFill>
                  <a:srgbClr val="3F626D"/>
                </a:solidFill>
                <a:latin typeface="Arial" panose="020B0800000000000000" pitchFamily="34" charset="-127"/>
                <a:ea typeface="맑은 고딕" panose="020D0604000000000000"/>
                <a:cs typeface="Arial"/>
              </a:rPr>
              <a:t> </a:t>
            </a:r>
            <a:br>
              <a:rPr lang="en-US" altLang="ko-KR" sz="1000" dirty="0">
                <a:solidFill>
                  <a:srgbClr val="3F626D"/>
                </a:solidFill>
                <a:latin typeface="Arial" panose="020B0800000000000000" pitchFamily="34" charset="-127"/>
                <a:ea typeface="맑은 고딕" panose="020D0604000000000000"/>
                <a:cs typeface="Arial"/>
              </a:rPr>
            </a:br>
            <a:br>
              <a:rPr lang="en-US" altLang="ko-KR" sz="900" dirty="0">
                <a:solidFill>
                  <a:srgbClr val="3F626D"/>
                </a:solidFill>
                <a:latin typeface="Arial" panose="020B0500000000000000" pitchFamily="34" charset="-127"/>
                <a:ea typeface="맑은 고딕" panose="020D0604000000000000"/>
                <a:cs typeface="Arial"/>
              </a:rPr>
            </a:br>
            <a:r>
              <a:rPr lang="en-US" altLang="ko-KR" sz="900" dirty="0">
                <a:solidFill>
                  <a:srgbClr val="3F626D"/>
                </a:solidFill>
                <a:latin typeface="Arial" panose="020B0500000000000000" pitchFamily="34" charset="-127"/>
                <a:ea typeface="맑은 고딕" panose="020D0604000000000000"/>
                <a:cs typeface="Arial"/>
              </a:rPr>
              <a:t>   </a:t>
            </a:r>
            <a:r>
              <a:rPr lang="en-US" altLang="ko-KR" sz="3200" dirty="0">
                <a:solidFill>
                  <a:srgbClr val="1D2B37"/>
                </a:solidFill>
                <a:latin typeface="Arial" panose="020B0500000000000000" pitchFamily="34" charset="-127"/>
                <a:cs typeface="Arial"/>
              </a:rPr>
              <a:t>CNN Feedforward</a:t>
            </a:r>
            <a:endParaRPr lang="en-US" altLang="ko-KR" sz="3000" dirty="0">
              <a:solidFill>
                <a:srgbClr val="1D2B37"/>
              </a:solidFill>
              <a:latin typeface="Arial" panose="020B0300000000000000" pitchFamily="34" charset="-127"/>
              <a:ea typeface="맑은 고딕" panose="020D0604000000000000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0826" y="-1"/>
            <a:ext cx="3793174" cy="6858001"/>
          </a:xfrm>
          <a:prstGeom prst="rect">
            <a:avLst/>
          </a:prstGeom>
          <a:effectLst/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FCCED4-2758-455E-BA56-D8A5EBA2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B92B4E-3030-4760-816F-D8EB943B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591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>
            <a:off x="770723" y="3384"/>
            <a:ext cx="13063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5D5ABD-A381-4CC8-B43C-EA373617A46F}"/>
              </a:ext>
            </a:extLst>
          </p:cNvPr>
          <p:cNvSpPr/>
          <p:nvPr/>
        </p:nvSpPr>
        <p:spPr>
          <a:xfrm>
            <a:off x="770723" y="1431834"/>
            <a:ext cx="713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맑은 고딕" panose="020D0604000000000000"/>
                <a:ea typeface="맑은 고딕" panose="020D0604000000000000"/>
              </a:rPr>
              <a:t>층 깊이에 따른 추출 정보 변화</a:t>
            </a:r>
            <a:endParaRPr lang="ko-KR" altLang="en-US" dirty="0">
              <a:latin typeface="맑은 고딕" panose="020D0604000000000000"/>
              <a:ea typeface="맑은 고딕" panose="020D060400000000000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2C2F5E-131A-4E7C-8889-F6F1332276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3133"/>
            <a:ext cx="9144000" cy="409073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31159E0-F07E-41A9-8FF8-0DA90FC7A05E}"/>
              </a:ext>
            </a:extLst>
          </p:cNvPr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Convolution Layer</a:t>
            </a:r>
            <a:r>
              <a:rPr lang="ko-KR" altLang="en-US" sz="3000" dirty="0">
                <a:solidFill>
                  <a:srgbClr val="1D2B37"/>
                </a:solidFill>
                <a:latin typeface="맑은 고딕" panose="020D0604000000000000"/>
                <a:cs typeface="Arial"/>
              </a:rPr>
              <a:t> 의 역할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7769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ea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ea typeface="맑은 고딕" panose="020D0604000000000000"/>
                <a:cs typeface="Arial"/>
              </a:rPr>
              <a:t>2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ea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Feedforward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200" dirty="0">
                <a:solidFill>
                  <a:srgbClr val="1D2B37"/>
                </a:solidFill>
                <a:latin typeface="맑은 고딕" panose="020D0604000000000000"/>
                <a:ea typeface="맑은 고딕" panose="020D0604000000000000"/>
                <a:cs typeface="Arial"/>
              </a:rPr>
              <a:t>CNN </a:t>
            </a:r>
            <a:r>
              <a:rPr lang="ko-KR" altLang="en-US" sz="3200" dirty="0">
                <a:solidFill>
                  <a:srgbClr val="1D2B37"/>
                </a:solidFill>
                <a:latin typeface="맑은 고딕" panose="020D0604000000000000"/>
                <a:ea typeface="맑은 고딕" panose="020D0604000000000000"/>
                <a:cs typeface="Arial"/>
              </a:rPr>
              <a:t>구조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2039" y="0"/>
            <a:ext cx="11747" cy="1079867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onvolutional Neural Network에 대한 이미지 검색결과">
            <a:extLst>
              <a:ext uri="{FF2B5EF4-FFF2-40B4-BE49-F238E27FC236}">
                <a16:creationId xmlns:a16="http://schemas.microsoft.com/office/drawing/2014/main" id="{483E4F4C-6A4E-48BB-B6BD-97C0C4F62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173471"/>
            <a:ext cx="9144000" cy="30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E3ADC712-0557-43AB-A857-2747DDDA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89F7011B-43D3-4369-9A13-6F60E593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5E4B40-9F25-48DD-AB67-5DECA868365F}"/>
              </a:ext>
            </a:extLst>
          </p:cNvPr>
          <p:cNvSpPr/>
          <p:nvPr/>
        </p:nvSpPr>
        <p:spPr>
          <a:xfrm>
            <a:off x="1244074" y="4529458"/>
            <a:ext cx="918397" cy="184558"/>
          </a:xfrm>
          <a:prstGeom prst="rect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F3F730-11BD-4B69-977C-3698433E4302}"/>
              </a:ext>
            </a:extLst>
          </p:cNvPr>
          <p:cNvSpPr txBox="1"/>
          <p:nvPr/>
        </p:nvSpPr>
        <p:spPr>
          <a:xfrm>
            <a:off x="1550013" y="418538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2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Feedforward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200" dirty="0">
                <a:latin typeface="맑은 고딕" panose="020D0604000000000000"/>
              </a:rPr>
              <a:t>Convolution</a:t>
            </a:r>
            <a:endParaRPr lang="ko-KR" altLang="en-US" sz="3200" dirty="0">
              <a:latin typeface="맑은 고딕" panose="020D0604000000000000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2039" y="0"/>
            <a:ext cx="11747" cy="1079867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D10CC7-683B-4427-9F8A-72476A40DDB3}"/>
              </a:ext>
            </a:extLst>
          </p:cNvPr>
          <p:cNvSpPr/>
          <p:nvPr/>
        </p:nvSpPr>
        <p:spPr>
          <a:xfrm>
            <a:off x="770723" y="1343867"/>
            <a:ext cx="713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Convolution </a:t>
            </a: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이란</a:t>
            </a: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?</a:t>
            </a:r>
            <a:endParaRPr lang="ko-KR" altLang="en-US" dirty="0">
              <a:latin typeface="맑은 고딕" panose="020D0604000000000000"/>
              <a:ea typeface="맑은 고딕" panose="020D0604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45D661-267B-4D74-B326-8C541E02DE3A}"/>
              </a:ext>
            </a:extLst>
          </p:cNvPr>
          <p:cNvSpPr txBox="1"/>
          <p:nvPr/>
        </p:nvSpPr>
        <p:spPr>
          <a:xfrm>
            <a:off x="452876" y="2854579"/>
            <a:ext cx="34332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Convolution (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합성곱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은 원래 신호처리 연구에서 많이 사용되는 연산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18388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8388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그림에서 왼쪽의 두 신호가 </a:t>
            </a:r>
            <a:r>
              <a:rPr lang="en-US" altLang="ko-KR" sz="2000" dirty="0">
                <a:solidFill>
                  <a:srgbClr val="18388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Convolution </a:t>
            </a:r>
            <a:r>
              <a:rPr lang="ko-KR" altLang="en-US" sz="2000" dirty="0">
                <a:solidFill>
                  <a:srgbClr val="18388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된 결과가 오른쪽 신호</a:t>
            </a:r>
            <a:endParaRPr lang="en-US" altLang="ko-KR" sz="2000" dirty="0">
              <a:solidFill>
                <a:srgbClr val="18388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5FB14F-0EC4-430E-8141-707FA6733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6883" y="2116987"/>
            <a:ext cx="4353728" cy="3496175"/>
          </a:xfrm>
          <a:prstGeom prst="rect">
            <a:avLst/>
          </a:prstGeom>
        </p:spPr>
      </p:pic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16F129E7-A5E2-4D5B-B996-F6B3A1D645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069585A7-5EEA-4809-BDE6-4C99E64B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9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B289AC0-67E9-4C24-A856-8615EA8470D2}"/>
              </a:ext>
            </a:extLst>
          </p:cNvPr>
          <p:cNvGrpSpPr/>
          <p:nvPr/>
        </p:nvGrpSpPr>
        <p:grpSpPr>
          <a:xfrm>
            <a:off x="640071" y="690424"/>
            <a:ext cx="7421148" cy="5606517"/>
            <a:chOff x="930758" y="1343867"/>
            <a:chExt cx="6972285" cy="514753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734A65E-8BA7-4EEA-9B28-33EDA8B44491}"/>
                </a:ext>
              </a:extLst>
            </p:cNvPr>
            <p:cNvGrpSpPr/>
            <p:nvPr/>
          </p:nvGrpSpPr>
          <p:grpSpPr>
            <a:xfrm>
              <a:off x="930758" y="1625232"/>
              <a:ext cx="6972285" cy="4866174"/>
              <a:chOff x="930758" y="1625232"/>
              <a:chExt cx="6972285" cy="4866174"/>
            </a:xfrm>
          </p:grpSpPr>
          <p:pic>
            <p:nvPicPr>
              <p:cNvPr id="10" name="Picture 8" descr="https://cdn-images-1.medium.com/max/800/1*bi_pGP-9JNQQlHKEwjSWlA.png">
                <a:extLst>
                  <a:ext uri="{FF2B5EF4-FFF2-40B4-BE49-F238E27FC236}">
                    <a16:creationId xmlns:a16="http://schemas.microsoft.com/office/drawing/2014/main" id="{4196E749-1884-4625-B3E0-08FF5DBB48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0758" y="1625232"/>
                <a:ext cx="6972285" cy="4866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2821EBB-823F-41B9-8F4E-4E2730B91DC5}"/>
                  </a:ext>
                </a:extLst>
              </p:cNvPr>
              <p:cNvSpPr/>
              <p:nvPr/>
            </p:nvSpPr>
            <p:spPr>
              <a:xfrm>
                <a:off x="1557867" y="1889232"/>
                <a:ext cx="4752622" cy="774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D758C2E-95A9-4448-85C2-D7B29ADCEB13}"/>
                </a:ext>
              </a:extLst>
            </p:cNvPr>
            <p:cNvSpPr/>
            <p:nvPr/>
          </p:nvSpPr>
          <p:spPr>
            <a:xfrm>
              <a:off x="6132238" y="1343867"/>
              <a:ext cx="1547620" cy="2471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itle 1"/>
          <p:cNvSpPr txBox="1">
            <a:spLocks/>
          </p:cNvSpPr>
          <p:nvPr/>
        </p:nvSpPr>
        <p:spPr>
          <a:xfrm>
            <a:off x="864561" y="3384"/>
            <a:ext cx="8229600" cy="1621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1100" dirty="0">
                <a:solidFill>
                  <a:srgbClr val="3F626D">
                    <a:alpha val="65000"/>
                  </a:srgbClr>
                </a:solidFill>
                <a:latin typeface="맑은 고딕" panose="020D0604000000000000"/>
                <a:cs typeface="Arial"/>
              </a:rPr>
              <a:t>Chapter.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2</a:t>
            </a:r>
            <a:r>
              <a:rPr lang="en-US" altLang="ko-KR" sz="10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 </a:t>
            </a:r>
            <a:r>
              <a:rPr lang="en-US" altLang="ko-KR" sz="1100" dirty="0">
                <a:solidFill>
                  <a:srgbClr val="8299A0"/>
                </a:solidFill>
                <a:latin typeface="맑은 고딕" panose="020D0604000000000000"/>
                <a:cs typeface="Arial"/>
              </a:rPr>
              <a:t>CNN Feedforward</a:t>
            </a:r>
            <a:br>
              <a:rPr lang="en-US" altLang="ko-KR" sz="2800" dirty="0">
                <a:solidFill>
                  <a:srgbClr val="3F626D"/>
                </a:solidFill>
                <a:latin typeface="맑은 고딕" panose="020D0604000000000000"/>
                <a:ea typeface="맑은 고딕" panose="020D0604000000000000"/>
                <a:cs typeface="Arial"/>
              </a:rPr>
            </a:br>
            <a:r>
              <a:rPr lang="en-US" altLang="ko-KR" sz="3200" dirty="0">
                <a:solidFill>
                  <a:prstClr val="black"/>
                </a:solidFill>
                <a:latin typeface="맑은 고딕" panose="020D0604000000000000"/>
                <a:cs typeface="+mn-cs"/>
              </a:rPr>
              <a:t>Convolution</a:t>
            </a:r>
            <a:endParaRPr lang="en-US" altLang="ko-KR" sz="3000" dirty="0">
              <a:solidFill>
                <a:srgbClr val="1D2B37"/>
              </a:solidFill>
              <a:latin typeface="맑은 고딕" panose="020D0604000000000000"/>
              <a:ea typeface="맑은 고딕" panose="020D0604000000000000"/>
              <a:cs typeface="Arial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72075" y="3384"/>
            <a:ext cx="11711" cy="1076483"/>
          </a:xfrm>
          <a:prstGeom prst="line">
            <a:avLst/>
          </a:prstGeom>
          <a:ln w="12700">
            <a:solidFill>
              <a:srgbClr val="3F626D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D10CC7-683B-4427-9F8A-72476A40DDB3}"/>
              </a:ext>
            </a:extLst>
          </p:cNvPr>
          <p:cNvSpPr/>
          <p:nvPr/>
        </p:nvSpPr>
        <p:spPr>
          <a:xfrm>
            <a:off x="770723" y="1343867"/>
            <a:ext cx="713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D0604000000000000"/>
                <a:ea typeface="맑은 고딕" panose="020D0604000000000000"/>
              </a:rPr>
              <a:t>Convolution </a:t>
            </a:r>
            <a:r>
              <a:rPr lang="ko-KR" altLang="en-US" dirty="0">
                <a:latin typeface="맑은 고딕" panose="020D0604000000000000"/>
                <a:ea typeface="맑은 고딕" panose="020D0604000000000000"/>
              </a:rPr>
              <a:t>연산 방법</a:t>
            </a: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0C2D3A27-A0EB-4B40-8A0F-0E9D9C393352}"/>
              </a:ext>
            </a:extLst>
          </p:cNvPr>
          <p:cNvCxnSpPr>
            <a:cxnSpLocks/>
          </p:cNvCxnSpPr>
          <p:nvPr/>
        </p:nvCxnSpPr>
        <p:spPr>
          <a:xfrm rot="5400000">
            <a:off x="5622439" y="3030587"/>
            <a:ext cx="1600909" cy="759435"/>
          </a:xfrm>
          <a:prstGeom prst="curvedConnector3">
            <a:avLst/>
          </a:prstGeom>
          <a:ln w="381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8CE70B-9F75-47EF-8C60-80CF6502B29E}"/>
              </a:ext>
            </a:extLst>
          </p:cNvPr>
          <p:cNvSpPr/>
          <p:nvPr/>
        </p:nvSpPr>
        <p:spPr>
          <a:xfrm>
            <a:off x="4933719" y="2143843"/>
            <a:ext cx="3713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맑은 고딕" panose="020D0604000000000000"/>
                <a:ea typeface="맑은 고딕" panose="020D0604000000000000"/>
              </a:rPr>
              <a:t>(0*4) + (0*0) + … + (2*-4) = -8</a:t>
            </a:r>
            <a:endParaRPr lang="ko-KR" altLang="en-US" b="1" dirty="0">
              <a:latin typeface="맑은 고딕" panose="020D0604000000000000"/>
              <a:ea typeface="맑은 고딕" panose="020D0604000000000000"/>
            </a:endParaRPr>
          </a:p>
        </p:txBody>
      </p:sp>
      <p:sp>
        <p:nvSpPr>
          <p:cNvPr id="12" name="날짜 개체 틀 3">
            <a:extLst>
              <a:ext uri="{FF2B5EF4-FFF2-40B4-BE49-F238E27FC236}">
                <a16:creationId xmlns:a16="http://schemas.microsoft.com/office/drawing/2014/main" id="{ED610CEB-79FC-4243-974D-0B72916582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138DF5E4-0A4F-4EFF-9E7D-566A884E2081}" type="datetime1">
              <a:rPr lang="ko-KR" altLang="en-US" smtClean="0"/>
              <a:t>2017-11-16</a:t>
            </a:fld>
            <a:endParaRPr lang="ko-KR" altLang="en-US" dirty="0"/>
          </a:p>
        </p:txBody>
      </p:sp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D7B6828E-D0B5-44F1-8281-89D4573F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>
            <a:normAutofit/>
          </a:bodyPr>
          <a:lstStyle/>
          <a:p>
            <a:fld id="{F60CB4A5-74A8-45EB-B1C8-3F7EBD69E68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062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14716</TotalTime>
  <Words>3346</Words>
  <Application>Microsoft Office PowerPoint</Application>
  <PresentationFormat>화면 슬라이드 쇼(4:3)</PresentationFormat>
  <Paragraphs>1030</Paragraphs>
  <Slides>60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60</vt:i4>
      </vt:variant>
    </vt:vector>
  </HeadingPairs>
  <TitlesOfParts>
    <vt:vector size="68" baseType="lpstr">
      <vt:lpstr>Arial Unicode MS</vt:lpstr>
      <vt:lpstr>Cambria Math</vt:lpstr>
      <vt:lpstr>Arial</vt:lpstr>
      <vt:lpstr>Wingdings</vt:lpstr>
      <vt:lpstr>맑은 고딕</vt:lpstr>
      <vt:lpstr>Calibri</vt:lpstr>
      <vt:lpstr>Office Theme</vt:lpstr>
      <vt:lpstr>디자인 사용자 지정</vt:lpstr>
      <vt:lpstr>Convolutional Neural Network</vt:lpstr>
      <vt:lpstr>PowerPoint 프레젠테이션</vt:lpstr>
      <vt:lpstr>Chapter.1      Intro</vt:lpstr>
      <vt:lpstr>PowerPoint 프레젠테이션</vt:lpstr>
      <vt:lpstr>PowerPoint 프레젠테이션</vt:lpstr>
      <vt:lpstr>Chapter.2      CNN Feedforward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Chapter.3      CNN Backpropagation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Chapter.4      CNN 시연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Chapter.5      CNN 예시 및 적용 기술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효정 임</dc:creator>
  <cp:lastModifiedBy>jessay</cp:lastModifiedBy>
  <cp:revision>554</cp:revision>
  <dcterms:created xsi:type="dcterms:W3CDTF">2012-10-30T15:46:08Z</dcterms:created>
  <dcterms:modified xsi:type="dcterms:W3CDTF">2017-11-16T05:52:42Z</dcterms:modified>
</cp:coreProperties>
</file>